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89" r:id="rId5"/>
    <p:sldId id="290" r:id="rId6"/>
    <p:sldId id="292" r:id="rId7"/>
    <p:sldId id="291" r:id="rId8"/>
    <p:sldId id="293" r:id="rId9"/>
    <p:sldId id="294" r:id="rId10"/>
    <p:sldId id="295" r:id="rId11"/>
    <p:sldId id="296" r:id="rId12"/>
    <p:sldId id="301" r:id="rId13"/>
    <p:sldId id="297" r:id="rId14"/>
    <p:sldId id="303" r:id="rId15"/>
    <p:sldId id="298" r:id="rId16"/>
    <p:sldId id="299" r:id="rId17"/>
    <p:sldId id="300" r:id="rId18"/>
    <p:sldId id="302" r:id="rId19"/>
    <p:sldId id="275"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7"/>
    <p:restoredTop sz="94627"/>
  </p:normalViewPr>
  <p:slideViewPr>
    <p:cSldViewPr>
      <p:cViewPr>
        <p:scale>
          <a:sx n="120" d="100"/>
          <a:sy n="120" d="100"/>
        </p:scale>
        <p:origin x="16" y="-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0D947B-F029-4033-A001-6F2341A5CED8}"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D07FB4-E7C3-43EE-A4CF-1D3A6DB4DAE8}" type="slidenum">
              <a:rPr lang="zh-CN" altLang="en-US" smtClean="0"/>
              <a:t>‹#›</a:t>
            </a:fld>
            <a:endParaRPr lang="zh-CN" altLang="en-US"/>
          </a:p>
        </p:txBody>
      </p:sp>
    </p:spTree>
    <p:extLst>
      <p:ext uri="{BB962C8B-B14F-4D97-AF65-F5344CB8AC3E}">
        <p14:creationId xmlns:p14="http://schemas.microsoft.com/office/powerpoint/2010/main" val="1902258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2018/12/7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juejin.im/post/5b16a388f265da6e113f7a3d" TargetMode="External"/><Relationship Id="rId4" Type="http://schemas.openxmlformats.org/officeDocument/2006/relationships/hyperlink" Target="https://juejin.im/post/5a98c371518825556a71d397" TargetMode="External"/><Relationship Id="rId5" Type="http://schemas.openxmlformats.org/officeDocument/2006/relationships/hyperlink" Target="http://web.jobbole.com/84351/" TargetMode="External"/><Relationship Id="rId6" Type="http://schemas.openxmlformats.org/officeDocument/2006/relationships/hyperlink" Target="https://juejin.im/post/5b73d7a6518825610072b42b" TargetMode="External"/><Relationship Id="rId7" Type="http://schemas.openxmlformats.org/officeDocument/2006/relationships/hyperlink" Target="http://www.ruanyifeng.com/blog/2018/02/node-event-loop.html" TargetMode="External"/><Relationship Id="rId1" Type="http://schemas.openxmlformats.org/officeDocument/2006/relationships/slideLayout" Target="../slideLayouts/slideLayout7.xml"/><Relationship Id="rId2" Type="http://schemas.openxmlformats.org/officeDocument/2006/relationships/hyperlink" Target="https://zhuanlan.zhihu.com/p/3310548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6"/>
          <p:cNvSpPr>
            <a:spLocks noChangeArrowheads="1"/>
          </p:cNvSpPr>
          <p:nvPr/>
        </p:nvSpPr>
        <p:spPr bwMode="auto">
          <a:xfrm>
            <a:off x="0" y="1556792"/>
            <a:ext cx="9144000" cy="187220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sz="3200" b="1">
              <a:solidFill>
                <a:schemeClr val="bg1"/>
              </a:solidFill>
              <a:effectLst>
                <a:outerShdw blurRad="38100" dist="38100" dir="2700000" algn="tl">
                  <a:srgbClr val="000000"/>
                </a:outerShdw>
              </a:effectLst>
              <a:latin typeface="微软雅黑" pitchFamily="34" charset="-122"/>
              <a:ea typeface="微软雅黑" pitchFamily="34" charset="-122"/>
            </a:endParaRPr>
          </a:p>
        </p:txBody>
      </p:sp>
      <p:sp>
        <p:nvSpPr>
          <p:cNvPr id="6147" name="标题 1"/>
          <p:cNvSpPr>
            <a:spLocks noGrp="1" noChangeArrowheads="1"/>
          </p:cNvSpPr>
          <p:nvPr>
            <p:ph type="ctrTitle" idx="4294967295"/>
          </p:nvPr>
        </p:nvSpPr>
        <p:spPr bwMode="auto">
          <a:xfrm>
            <a:off x="34925" y="1484784"/>
            <a:ext cx="9036050" cy="20882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3600" b="1" dirty="0" smtClean="0">
                <a:solidFill>
                  <a:schemeClr val="bg1"/>
                </a:solidFill>
                <a:latin typeface="微软雅黑" pitchFamily="34" charset="-122"/>
                <a:ea typeface="微软雅黑" pitchFamily="34" charset="-122"/>
              </a:rPr>
              <a:t>JS</a:t>
            </a:r>
            <a:r>
              <a:rPr lang="zh-CN" altLang="en-US" sz="3600" b="1" dirty="0" smtClean="0">
                <a:solidFill>
                  <a:schemeClr val="bg1"/>
                </a:solidFill>
                <a:latin typeface="微软雅黑" pitchFamily="34" charset="-122"/>
                <a:ea typeface="微软雅黑" pitchFamily="34" charset="-122"/>
              </a:rPr>
              <a:t>执行栈浅析</a:t>
            </a:r>
            <a:endParaRPr lang="zh-CN" altLang="en-US" sz="3600" b="1" dirty="0">
              <a:solidFill>
                <a:schemeClr val="bg1"/>
              </a:solidFill>
              <a:latin typeface="微软雅黑" pitchFamily="34" charset="-122"/>
              <a:ea typeface="微软雅黑" pitchFamily="34" charset="-122"/>
            </a:endParaRPr>
          </a:p>
        </p:txBody>
      </p:sp>
      <p:sp>
        <p:nvSpPr>
          <p:cNvPr id="6148" name="副标题 2"/>
          <p:cNvSpPr>
            <a:spLocks noGrp="1" noChangeArrowheads="1"/>
          </p:cNvSpPr>
          <p:nvPr/>
        </p:nvSpPr>
        <p:spPr bwMode="auto">
          <a:xfrm>
            <a:off x="5580112" y="5085184"/>
            <a:ext cx="3311921" cy="935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lgn="ctr" eaLnBrk="0" hangingPunct="0">
              <a:spcBef>
                <a:spcPct val="20000"/>
              </a:spcBef>
              <a:defRPr sz="3200">
                <a:solidFill>
                  <a:schemeClr val="tx1"/>
                </a:solidFill>
                <a:latin typeface="Calibri" pitchFamily="34" charset="0"/>
                <a:ea typeface="宋体" pitchFamily="2" charset="-122"/>
              </a:defRPr>
            </a:lvl1pPr>
            <a:lvl2pPr algn="ctr" eaLnBrk="0" hangingPunct="0">
              <a:spcBef>
                <a:spcPct val="20000"/>
              </a:spcBef>
              <a:defRPr sz="2800">
                <a:solidFill>
                  <a:schemeClr val="tx1"/>
                </a:solidFill>
                <a:latin typeface="Calibri" pitchFamily="34" charset="0"/>
                <a:ea typeface="宋体" pitchFamily="2" charset="-122"/>
              </a:defRPr>
            </a:lvl2pPr>
            <a:lvl3pPr algn="ctr" eaLnBrk="0" hangingPunct="0">
              <a:spcBef>
                <a:spcPct val="20000"/>
              </a:spcBef>
              <a:defRPr sz="2400">
                <a:solidFill>
                  <a:schemeClr val="tx1"/>
                </a:solidFill>
                <a:latin typeface="Calibri" pitchFamily="34" charset="0"/>
                <a:ea typeface="宋体" pitchFamily="2" charset="-122"/>
              </a:defRPr>
            </a:lvl3pPr>
            <a:lvl4pPr algn="ctr" eaLnBrk="0" hangingPunct="0">
              <a:spcBef>
                <a:spcPct val="20000"/>
              </a:spcBef>
              <a:defRPr sz="2000">
                <a:solidFill>
                  <a:schemeClr val="tx1"/>
                </a:solidFill>
                <a:latin typeface="Calibri" pitchFamily="34" charset="0"/>
                <a:ea typeface="宋体" pitchFamily="2" charset="-122"/>
              </a:defRPr>
            </a:lvl4pPr>
            <a:lvl5pPr algn="ctr" eaLnBrk="0" hangingPunct="0">
              <a:spcBef>
                <a:spcPct val="20000"/>
              </a:spcBef>
              <a:defRPr sz="2000">
                <a:solidFill>
                  <a:schemeClr val="tx1"/>
                </a:solidFill>
                <a:latin typeface="Calibri" pitchFamily="34" charset="0"/>
                <a:ea typeface="宋体" pitchFamily="2" charset="-122"/>
              </a:defRPr>
            </a:lvl5pPr>
            <a:lvl6pPr algn="ctr" eaLnBrk="0" fontAlgn="base" hangingPunct="0">
              <a:spcBef>
                <a:spcPct val="20000"/>
              </a:spcBef>
              <a:spcAft>
                <a:spcPct val="0"/>
              </a:spcAft>
              <a:buFont typeface="Arial" pitchFamily="34" charset="0"/>
              <a:defRPr sz="2000">
                <a:solidFill>
                  <a:schemeClr val="tx1"/>
                </a:solidFill>
                <a:latin typeface="Calibri" pitchFamily="34" charset="0"/>
                <a:ea typeface="宋体" pitchFamily="2" charset="-122"/>
              </a:defRPr>
            </a:lvl6pPr>
            <a:lvl7pPr algn="ctr" eaLnBrk="0" fontAlgn="base" hangingPunct="0">
              <a:spcBef>
                <a:spcPct val="20000"/>
              </a:spcBef>
              <a:spcAft>
                <a:spcPct val="0"/>
              </a:spcAft>
              <a:buFont typeface="Arial" pitchFamily="34" charset="0"/>
              <a:defRPr sz="2000">
                <a:solidFill>
                  <a:schemeClr val="tx1"/>
                </a:solidFill>
                <a:latin typeface="Calibri" pitchFamily="34" charset="0"/>
                <a:ea typeface="宋体" pitchFamily="2" charset="-122"/>
              </a:defRPr>
            </a:lvl7pPr>
            <a:lvl8pPr algn="ctr" eaLnBrk="0" fontAlgn="base" hangingPunct="0">
              <a:spcBef>
                <a:spcPct val="20000"/>
              </a:spcBef>
              <a:spcAft>
                <a:spcPct val="0"/>
              </a:spcAft>
              <a:buFont typeface="Arial" pitchFamily="34" charset="0"/>
              <a:defRPr sz="2000">
                <a:solidFill>
                  <a:schemeClr val="tx1"/>
                </a:solidFill>
                <a:latin typeface="Calibri" pitchFamily="34" charset="0"/>
                <a:ea typeface="宋体" pitchFamily="2" charset="-122"/>
              </a:defRPr>
            </a:lvl8pPr>
            <a:lvl9pPr algn="ctr" eaLnBrk="0" fontAlgn="base" hangingPunct="0">
              <a:spcBef>
                <a:spcPct val="20000"/>
              </a:spcBef>
              <a:spcAft>
                <a:spcPct val="0"/>
              </a:spcAft>
              <a:buFont typeface="Arial" pitchFamily="34" charset="0"/>
              <a:defRPr sz="2000">
                <a:solidFill>
                  <a:schemeClr val="tx1"/>
                </a:solidFill>
                <a:latin typeface="Calibri" pitchFamily="34" charset="0"/>
                <a:ea typeface="宋体" pitchFamily="2" charset="-122"/>
              </a:defRPr>
            </a:lvl9pPr>
          </a:lstStyle>
          <a:p>
            <a:pPr algn="just">
              <a:buFont typeface="Wingdings" pitchFamily="2" charset="2"/>
              <a:buNone/>
            </a:pPr>
            <a:r>
              <a:rPr lang="zh-CN" altLang="en-US" sz="2200" dirty="0" smtClean="0"/>
              <a:t>分享人：陈旭敏</a:t>
            </a:r>
            <a:endParaRPr lang="en-US" altLang="zh-CN" sz="2200" dirty="0" smtClean="0"/>
          </a:p>
          <a:p>
            <a:pPr algn="just"/>
            <a:r>
              <a:rPr lang="zh-CN" altLang="en-US" sz="2200" dirty="0" smtClean="0"/>
              <a:t>时    间：</a:t>
            </a:r>
            <a:r>
              <a:rPr lang="zh-CN" altLang="en-US" sz="2400" dirty="0"/>
              <a:t>201</a:t>
            </a:r>
            <a:r>
              <a:rPr lang="en-US" altLang="zh-CN" sz="2400" dirty="0"/>
              <a:t>8</a:t>
            </a:r>
            <a:r>
              <a:rPr lang="zh-CN" altLang="en-US" sz="2400" dirty="0" smtClean="0"/>
              <a:t>年</a:t>
            </a:r>
            <a:r>
              <a:rPr lang="en-US" altLang="zh-CN" sz="2400" dirty="0" smtClean="0"/>
              <a:t>12</a:t>
            </a:r>
            <a:r>
              <a:rPr lang="zh-CN" altLang="en-US" sz="2400" dirty="0" smtClean="0"/>
              <a:t>月</a:t>
            </a:r>
            <a:r>
              <a:rPr lang="en-US" altLang="zh-CN" sz="2400" dirty="0"/>
              <a:t>7</a:t>
            </a:r>
            <a:r>
              <a:rPr lang="zh-CN" altLang="en-US" sz="2400" dirty="0" smtClean="0"/>
              <a:t>日</a:t>
            </a:r>
            <a:endParaRPr lang="zh-CN" altLang="en-US" sz="2400" dirty="0"/>
          </a:p>
          <a:p>
            <a:pPr algn="just">
              <a:buFont typeface="Wingdings" pitchFamily="2" charset="2"/>
              <a:buNone/>
            </a:pPr>
            <a:endParaRPr lang="en-US" altLang="zh-CN" sz="2200" dirty="0" smtClean="0"/>
          </a:p>
        </p:txBody>
      </p:sp>
    </p:spTree>
    <p:extLst>
      <p:ext uri="{BB962C8B-B14F-4D97-AF65-F5344CB8AC3E}">
        <p14:creationId xmlns:p14="http://schemas.microsoft.com/office/powerpoint/2010/main" val="156912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三.   </a:t>
            </a:r>
            <a:r>
              <a:rPr lang="en-US" altLang="zh-CN" sz="3200" b="1" dirty="0" smtClean="0">
                <a:solidFill>
                  <a:srgbClr val="FFFFFF"/>
                </a:solidFill>
                <a:latin typeface="微软雅黑" pitchFamily="34" charset="-122"/>
                <a:ea typeface="微软雅黑" pitchFamily="34" charset="-122"/>
              </a:rPr>
              <a:t>Node</a:t>
            </a:r>
            <a:r>
              <a:rPr lang="zh-CN" altLang="en-US" sz="3200" b="1" dirty="0" smtClean="0">
                <a:solidFill>
                  <a:srgbClr val="FFFFFF"/>
                </a:solidFill>
                <a:latin typeface="微软雅黑" pitchFamily="34" charset="-122"/>
                <a:ea typeface="微软雅黑" pitchFamily="34" charset="-122"/>
              </a:rPr>
              <a:t>中的事件循环</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297639" y="1127125"/>
            <a:ext cx="8522833" cy="5539978"/>
          </a:xfrm>
          <a:prstGeom prst="rect">
            <a:avLst/>
          </a:prstGeom>
          <a:noFill/>
        </p:spPr>
        <p:txBody>
          <a:bodyPr wrap="square" rtlCol="0">
            <a:spAutoFit/>
          </a:bodyPr>
          <a:lstStyle/>
          <a:p>
            <a:pPr>
              <a:lnSpc>
                <a:spcPct val="150000"/>
              </a:lnSpc>
            </a:pPr>
            <a:r>
              <a:rPr lang="zh-CN" altLang="en-US" dirty="0" smtClean="0"/>
              <a:t>         事件</a:t>
            </a:r>
            <a:r>
              <a:rPr lang="zh-CN" altLang="en-US" dirty="0"/>
              <a:t>循环会无限次地执行，一轮又一轮。只有异步任务的回调函数队列清空了，才会停止执行。</a:t>
            </a:r>
          </a:p>
          <a:p>
            <a:pPr>
              <a:lnSpc>
                <a:spcPct val="150000"/>
              </a:lnSpc>
            </a:pPr>
            <a:r>
              <a:rPr lang="zh-CN" altLang="en-US" dirty="0" smtClean="0"/>
              <a:t>         每</a:t>
            </a:r>
            <a:r>
              <a:rPr lang="zh-CN" altLang="en-US" dirty="0"/>
              <a:t>一轮的事件循环，分成六个阶段。这些阶段会</a:t>
            </a:r>
            <a:r>
              <a:rPr lang="zh-CN" altLang="en-US" b="1" dirty="0"/>
              <a:t>依次执行</a:t>
            </a:r>
            <a:r>
              <a:rPr lang="zh-CN" altLang="en-US" dirty="0" smtClean="0"/>
              <a:t>。</a:t>
            </a:r>
            <a:endParaRPr lang="en-US" altLang="zh-CN" dirty="0"/>
          </a:p>
          <a:p>
            <a:pPr>
              <a:lnSpc>
                <a:spcPct val="150000"/>
              </a:lnSpc>
            </a:pPr>
            <a:r>
              <a:rPr lang="en-US" altLang="zh-CN" dirty="0" smtClean="0"/>
              <a:t>1.Timers</a:t>
            </a:r>
          </a:p>
          <a:p>
            <a:pPr>
              <a:lnSpc>
                <a:spcPct val="150000"/>
              </a:lnSpc>
            </a:pPr>
            <a:r>
              <a:rPr lang="zh-CN" altLang="en-US" sz="1600" dirty="0" smtClean="0"/>
              <a:t>         这个</a:t>
            </a:r>
            <a:r>
              <a:rPr lang="zh-CN" altLang="en-US" sz="1600" dirty="0"/>
              <a:t>是定时器阶段，处理</a:t>
            </a:r>
            <a:r>
              <a:rPr lang="en-US" altLang="zh-CN" sz="1600" dirty="0" err="1"/>
              <a:t>setTimeout</a:t>
            </a:r>
            <a:r>
              <a:rPr lang="en-US" altLang="zh-CN" sz="1600" dirty="0"/>
              <a:t>()</a:t>
            </a:r>
            <a:r>
              <a:rPr lang="zh-CN" altLang="en-US" sz="1600" dirty="0"/>
              <a:t>和</a:t>
            </a:r>
            <a:r>
              <a:rPr lang="en-US" altLang="zh-CN" sz="1600" dirty="0" err="1"/>
              <a:t>setInterval</a:t>
            </a:r>
            <a:r>
              <a:rPr lang="en-US" altLang="zh-CN" sz="1600" dirty="0"/>
              <a:t>()</a:t>
            </a:r>
            <a:r>
              <a:rPr lang="zh-CN" altLang="en-US" sz="1600" dirty="0"/>
              <a:t>的回调函数。进入这个阶段后，主线程会检查一下当前时间，是否满足定时器的条件。如果满足就执行回调函数，否则就离开这个阶段</a:t>
            </a:r>
            <a:r>
              <a:rPr lang="zh-CN" altLang="en-US" sz="1600" dirty="0" smtClean="0"/>
              <a:t>。</a:t>
            </a:r>
            <a:endParaRPr lang="en-US" altLang="zh-CN" sz="1600" dirty="0"/>
          </a:p>
          <a:p>
            <a:pPr>
              <a:lnSpc>
                <a:spcPct val="150000"/>
              </a:lnSpc>
            </a:pPr>
            <a:r>
              <a:rPr lang="en-US" altLang="zh-CN" dirty="0" smtClean="0"/>
              <a:t>2.I/O callbacks</a:t>
            </a:r>
          </a:p>
          <a:p>
            <a:pPr>
              <a:lnSpc>
                <a:spcPct val="150000"/>
              </a:lnSpc>
            </a:pPr>
            <a:r>
              <a:rPr lang="zh-CN" altLang="en-US" sz="1600" dirty="0"/>
              <a:t>       除了以下操作的回调函数，其他的回调函数都在这个阶段执行。</a:t>
            </a:r>
            <a:endParaRPr lang="en-US" altLang="zh-CN" sz="1600" dirty="0"/>
          </a:p>
          <a:p>
            <a:pPr>
              <a:lnSpc>
                <a:spcPct val="150000"/>
              </a:lnSpc>
            </a:pPr>
            <a:r>
              <a:rPr lang="zh-CN" altLang="en-US" sz="1600" dirty="0"/>
              <a:t>       </a:t>
            </a:r>
            <a:r>
              <a:rPr lang="en-US" altLang="zh-CN" sz="1600" dirty="0"/>
              <a:t>1)</a:t>
            </a:r>
            <a:r>
              <a:rPr lang="en-US" altLang="zh-CN" sz="1600" dirty="0" err="1"/>
              <a:t>setTimeout</a:t>
            </a:r>
            <a:r>
              <a:rPr lang="en-US" altLang="zh-CN" sz="1600" dirty="0"/>
              <a:t>()</a:t>
            </a:r>
            <a:r>
              <a:rPr lang="zh-CN" altLang="en-US" sz="1600" dirty="0"/>
              <a:t>和</a:t>
            </a:r>
            <a:r>
              <a:rPr lang="en-US" altLang="zh-CN" sz="1600" dirty="0" err="1"/>
              <a:t>setInterval</a:t>
            </a:r>
            <a:r>
              <a:rPr lang="en-US" altLang="zh-CN" sz="1600" dirty="0"/>
              <a:t>()</a:t>
            </a:r>
            <a:r>
              <a:rPr lang="zh-CN" altLang="en-US" sz="1600" dirty="0"/>
              <a:t>的回调函数</a:t>
            </a:r>
          </a:p>
          <a:p>
            <a:pPr>
              <a:lnSpc>
                <a:spcPct val="150000"/>
              </a:lnSpc>
            </a:pPr>
            <a:r>
              <a:rPr lang="en-US" altLang="zh-CN" sz="1600" dirty="0"/>
              <a:t>       2)</a:t>
            </a:r>
            <a:r>
              <a:rPr lang="en-US" altLang="zh-CN" sz="1600" dirty="0" err="1"/>
              <a:t>setImmediate</a:t>
            </a:r>
            <a:r>
              <a:rPr lang="en-US" altLang="zh-CN" sz="1600" dirty="0"/>
              <a:t>()</a:t>
            </a:r>
            <a:r>
              <a:rPr lang="zh-CN" altLang="en-US" sz="1600" dirty="0"/>
              <a:t>的回调函数</a:t>
            </a:r>
          </a:p>
          <a:p>
            <a:pPr>
              <a:lnSpc>
                <a:spcPct val="150000"/>
              </a:lnSpc>
            </a:pPr>
            <a:r>
              <a:rPr lang="en-US" altLang="zh-CN" sz="1600" dirty="0"/>
              <a:t>       3)</a:t>
            </a:r>
            <a:r>
              <a:rPr lang="zh-CN" altLang="en-US" sz="1600" dirty="0"/>
              <a:t>用于关闭请求的回调函数，比如</a:t>
            </a:r>
            <a:r>
              <a:rPr lang="en-US" altLang="zh-CN" sz="1600" dirty="0" err="1"/>
              <a:t>socket.on</a:t>
            </a:r>
            <a:r>
              <a:rPr lang="en-US" altLang="zh-CN" sz="1600" dirty="0"/>
              <a:t>('close', </a:t>
            </a:r>
            <a:r>
              <a:rPr lang="en-US" altLang="zh-CN" sz="1600" dirty="0" smtClean="0"/>
              <a:t>...)</a:t>
            </a:r>
            <a:endParaRPr lang="en-US" altLang="zh-CN" dirty="0"/>
          </a:p>
          <a:p>
            <a:pPr>
              <a:lnSpc>
                <a:spcPct val="150000"/>
              </a:lnSpc>
            </a:pPr>
            <a:r>
              <a:rPr lang="en-US" altLang="zh-CN" dirty="0" smtClean="0"/>
              <a:t>3.idle</a:t>
            </a:r>
            <a:r>
              <a:rPr lang="en-US" altLang="zh-CN" dirty="0"/>
              <a:t>, </a:t>
            </a:r>
            <a:r>
              <a:rPr lang="en-US" altLang="zh-CN" dirty="0" smtClean="0"/>
              <a:t>prepare</a:t>
            </a:r>
          </a:p>
          <a:p>
            <a:pPr>
              <a:lnSpc>
                <a:spcPct val="150000"/>
              </a:lnSpc>
            </a:pPr>
            <a:r>
              <a:rPr lang="en-US" altLang="zh-CN" sz="1600" dirty="0"/>
              <a:t>    </a:t>
            </a:r>
            <a:r>
              <a:rPr lang="zh-CN" altLang="en-US" sz="1600" dirty="0"/>
              <a:t>该阶段只供 </a:t>
            </a:r>
            <a:r>
              <a:rPr lang="en-US" altLang="zh-CN" sz="1600" dirty="0" err="1"/>
              <a:t>libuv</a:t>
            </a:r>
            <a:r>
              <a:rPr lang="en-US" altLang="zh-CN" sz="1600" dirty="0"/>
              <a:t> </a:t>
            </a:r>
            <a:r>
              <a:rPr lang="zh-CN" altLang="en-US" sz="1600" dirty="0"/>
              <a:t>内部调用，这里可以忽略</a:t>
            </a:r>
            <a:r>
              <a:rPr lang="zh-CN" altLang="en-US" sz="1600" dirty="0" smtClean="0"/>
              <a:t>。</a:t>
            </a:r>
            <a:endParaRPr lang="en-US" altLang="zh-CN" sz="1600" dirty="0"/>
          </a:p>
        </p:txBody>
      </p:sp>
    </p:spTree>
    <p:extLst>
      <p:ext uri="{BB962C8B-B14F-4D97-AF65-F5344CB8AC3E}">
        <p14:creationId xmlns:p14="http://schemas.microsoft.com/office/powerpoint/2010/main" val="1601230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三.   </a:t>
            </a:r>
            <a:r>
              <a:rPr lang="en-US" altLang="zh-CN" sz="3200" b="1" dirty="0" smtClean="0">
                <a:solidFill>
                  <a:srgbClr val="FFFFFF"/>
                </a:solidFill>
                <a:latin typeface="微软雅黑" pitchFamily="34" charset="-122"/>
                <a:ea typeface="微软雅黑" pitchFamily="34" charset="-122"/>
              </a:rPr>
              <a:t>Node</a:t>
            </a:r>
            <a:r>
              <a:rPr lang="zh-CN" altLang="en-US" sz="3200" b="1" dirty="0" smtClean="0">
                <a:solidFill>
                  <a:srgbClr val="FFFFFF"/>
                </a:solidFill>
                <a:latin typeface="微软雅黑" pitchFamily="34" charset="-122"/>
                <a:ea typeface="微软雅黑" pitchFamily="34" charset="-122"/>
              </a:rPr>
              <a:t>中的事件循环</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179709" y="435000"/>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194245" y="1052736"/>
            <a:ext cx="8522833" cy="3462486"/>
          </a:xfrm>
          <a:prstGeom prst="rect">
            <a:avLst/>
          </a:prstGeom>
          <a:noFill/>
        </p:spPr>
        <p:txBody>
          <a:bodyPr wrap="square" rtlCol="0">
            <a:spAutoFit/>
          </a:bodyPr>
          <a:lstStyle/>
          <a:p>
            <a:pPr>
              <a:lnSpc>
                <a:spcPct val="150000"/>
              </a:lnSpc>
            </a:pPr>
            <a:r>
              <a:rPr lang="en-US" altLang="zh-CN" dirty="0"/>
              <a:t>4.</a:t>
            </a:r>
            <a:r>
              <a:rPr lang="zh-CN" altLang="en-US" dirty="0"/>
              <a:t> </a:t>
            </a:r>
            <a:r>
              <a:rPr lang="en-US" altLang="zh-CN" dirty="0"/>
              <a:t>Poll</a:t>
            </a:r>
            <a:endParaRPr lang="zh-CN" altLang="en-US" dirty="0"/>
          </a:p>
          <a:p>
            <a:pPr>
              <a:lnSpc>
                <a:spcPct val="150000"/>
              </a:lnSpc>
            </a:pPr>
            <a:r>
              <a:rPr lang="en-US" altLang="zh-CN" sz="1600" dirty="0" smtClean="0"/>
              <a:t>        </a:t>
            </a:r>
            <a:r>
              <a:rPr lang="zh-CN" altLang="en-US" sz="1600" dirty="0" smtClean="0"/>
              <a:t>这个</a:t>
            </a:r>
            <a:r>
              <a:rPr lang="zh-CN" altLang="en-US" sz="1600" dirty="0"/>
              <a:t>阶段是轮询时间，用于等待还未返回的 </a:t>
            </a:r>
            <a:r>
              <a:rPr lang="en-US" altLang="zh-CN" sz="1600" dirty="0"/>
              <a:t>I/O </a:t>
            </a:r>
            <a:r>
              <a:rPr lang="zh-CN" altLang="en-US" sz="1600" dirty="0"/>
              <a:t>事件，比如服务器的回应、用户移动鼠标等等</a:t>
            </a:r>
            <a:r>
              <a:rPr lang="zh-CN" altLang="en-US" sz="1600" dirty="0" smtClean="0"/>
              <a:t>。这个</a:t>
            </a:r>
            <a:r>
              <a:rPr lang="zh-CN" altLang="en-US" sz="1600" dirty="0"/>
              <a:t>阶段的时间会比较长。如果没有其他异步任务要处理（比如到期的定时器），会一直停留在这个阶段，等待 </a:t>
            </a:r>
            <a:r>
              <a:rPr lang="en-US" altLang="zh-CN" sz="1600" dirty="0"/>
              <a:t>I/O </a:t>
            </a:r>
            <a:r>
              <a:rPr lang="zh-CN" altLang="en-US" sz="1600" dirty="0"/>
              <a:t>请求返回结果</a:t>
            </a:r>
            <a:r>
              <a:rPr lang="zh-CN" altLang="en-US" sz="1600" dirty="0" smtClean="0"/>
              <a:t>。</a:t>
            </a:r>
            <a:endParaRPr lang="en-US" altLang="zh-CN" dirty="0" smtClean="0"/>
          </a:p>
          <a:p>
            <a:pPr>
              <a:lnSpc>
                <a:spcPct val="150000"/>
              </a:lnSpc>
            </a:pPr>
            <a:r>
              <a:rPr lang="en-US" altLang="zh-CN" dirty="0"/>
              <a:t>5. check</a:t>
            </a:r>
          </a:p>
          <a:p>
            <a:pPr>
              <a:lnSpc>
                <a:spcPct val="150000"/>
              </a:lnSpc>
            </a:pPr>
            <a:r>
              <a:rPr lang="en-US" altLang="zh-CN" sz="1600" dirty="0" smtClean="0"/>
              <a:t>     </a:t>
            </a:r>
            <a:r>
              <a:rPr lang="zh-CN" altLang="en-US" sz="1600" dirty="0" smtClean="0"/>
              <a:t>该</a:t>
            </a:r>
            <a:r>
              <a:rPr lang="zh-CN" altLang="en-US" sz="1600" dirty="0"/>
              <a:t>阶段执行</a:t>
            </a:r>
            <a:r>
              <a:rPr lang="en-US" altLang="zh-CN" sz="1600" dirty="0" err="1"/>
              <a:t>setImmediate</a:t>
            </a:r>
            <a:r>
              <a:rPr lang="en-US" altLang="zh-CN" sz="1600" dirty="0"/>
              <a:t>()</a:t>
            </a:r>
            <a:r>
              <a:rPr lang="zh-CN" altLang="en-US" sz="1600" dirty="0"/>
              <a:t>的回调函数</a:t>
            </a:r>
            <a:r>
              <a:rPr lang="zh-CN" altLang="en-US" sz="1600" dirty="0" smtClean="0"/>
              <a:t>。</a:t>
            </a:r>
            <a:endParaRPr lang="en-US" altLang="zh-CN" dirty="0" smtClean="0"/>
          </a:p>
          <a:p>
            <a:pPr>
              <a:lnSpc>
                <a:spcPct val="150000"/>
              </a:lnSpc>
            </a:pPr>
            <a:r>
              <a:rPr lang="en-US" altLang="zh-CN" dirty="0"/>
              <a:t>6. close callbacks</a:t>
            </a:r>
          </a:p>
          <a:p>
            <a:pPr>
              <a:lnSpc>
                <a:spcPct val="150000"/>
              </a:lnSpc>
            </a:pPr>
            <a:r>
              <a:rPr lang="en-US" altLang="zh-CN" sz="1600" dirty="0" smtClean="0"/>
              <a:t>      </a:t>
            </a:r>
            <a:r>
              <a:rPr lang="zh-CN" altLang="en-US" sz="1600" dirty="0" smtClean="0"/>
              <a:t>该</a:t>
            </a:r>
            <a:r>
              <a:rPr lang="zh-CN" altLang="en-US" sz="1600" dirty="0"/>
              <a:t>阶段执行关闭请求的回调函数，比如</a:t>
            </a:r>
            <a:r>
              <a:rPr lang="en-US" altLang="zh-CN" sz="1600" dirty="0" err="1"/>
              <a:t>socket.on</a:t>
            </a:r>
            <a:r>
              <a:rPr lang="en-US" altLang="zh-CN" sz="1600" dirty="0"/>
              <a:t>('close', ...)</a:t>
            </a:r>
            <a:r>
              <a:rPr lang="zh-CN" altLang="en-US" sz="1600" dirty="0"/>
              <a:t>。</a:t>
            </a:r>
          </a:p>
          <a:p>
            <a:endParaRPr lang="zh-CN" altLang="en-US" dirty="0"/>
          </a:p>
        </p:txBody>
      </p:sp>
    </p:spTree>
    <p:extLst>
      <p:ext uri="{BB962C8B-B14F-4D97-AF65-F5344CB8AC3E}">
        <p14:creationId xmlns:p14="http://schemas.microsoft.com/office/powerpoint/2010/main" val="1329279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三.   </a:t>
            </a:r>
            <a:r>
              <a:rPr lang="en-US" altLang="zh-CN" sz="3200" b="1" dirty="0" smtClean="0">
                <a:solidFill>
                  <a:srgbClr val="FFFFFF"/>
                </a:solidFill>
                <a:latin typeface="微软雅黑" pitchFamily="34" charset="-122"/>
                <a:ea typeface="微软雅黑" pitchFamily="34" charset="-122"/>
              </a:rPr>
              <a:t>Node</a:t>
            </a:r>
            <a:r>
              <a:rPr lang="zh-CN" altLang="en-US" sz="3200" b="1" dirty="0" smtClean="0">
                <a:solidFill>
                  <a:srgbClr val="FFFFFF"/>
                </a:solidFill>
                <a:latin typeface="微软雅黑" pitchFamily="34" charset="-122"/>
                <a:ea typeface="微软雅黑" pitchFamily="34" charset="-122"/>
              </a:rPr>
              <a:t>中的事件循环</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179709" y="435000"/>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107504" y="1036882"/>
            <a:ext cx="9098897" cy="875881"/>
          </a:xfrm>
          <a:prstGeom prst="rect">
            <a:avLst/>
          </a:prstGeom>
          <a:noFill/>
        </p:spPr>
        <p:txBody>
          <a:bodyPr wrap="square" rtlCol="0">
            <a:spAutoFit/>
          </a:bodyPr>
          <a:lstStyle/>
          <a:p>
            <a:pPr>
              <a:lnSpc>
                <a:spcPct val="150000"/>
              </a:lnSpc>
            </a:pPr>
            <a:r>
              <a:rPr lang="zh-CN" altLang="en-US" dirty="0" smtClean="0"/>
              <a:t>          每个</a:t>
            </a:r>
            <a:r>
              <a:rPr lang="zh-CN" altLang="en-US" dirty="0"/>
              <a:t>阶段都有一个先进先出的回调函数队列。</a:t>
            </a:r>
            <a:r>
              <a:rPr lang="zh-CN" altLang="en-US" b="1" dirty="0"/>
              <a:t>只有一个阶段的回调函数队列清空了，该执行的回调函数都执行了，事件循环才会进入下一个阶段</a:t>
            </a:r>
            <a:r>
              <a:rPr lang="zh-CN" altLang="en-US" b="1" dirty="0" smtClean="0"/>
              <a:t>。</a:t>
            </a:r>
            <a:endParaRPr lang="zh-CN" altLang="en-US" b="1" dirty="0"/>
          </a:p>
        </p:txBody>
      </p:sp>
      <p:pic>
        <p:nvPicPr>
          <p:cNvPr id="2" name="图片 1"/>
          <p:cNvPicPr>
            <a:picLocks noChangeAspect="1"/>
          </p:cNvPicPr>
          <p:nvPr/>
        </p:nvPicPr>
        <p:blipFill>
          <a:blip r:embed="rId2"/>
          <a:stretch>
            <a:fillRect/>
          </a:stretch>
        </p:blipFill>
        <p:spPr>
          <a:xfrm>
            <a:off x="1763688" y="1931696"/>
            <a:ext cx="4984566" cy="4512694"/>
          </a:xfrm>
          <a:prstGeom prst="rect">
            <a:avLst/>
          </a:prstGeom>
        </p:spPr>
      </p:pic>
    </p:spTree>
    <p:extLst>
      <p:ext uri="{BB962C8B-B14F-4D97-AF65-F5344CB8AC3E}">
        <p14:creationId xmlns:p14="http://schemas.microsoft.com/office/powerpoint/2010/main" val="1590949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四.   实践分析</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297639" y="1127125"/>
            <a:ext cx="8522833" cy="464871"/>
          </a:xfrm>
          <a:prstGeom prst="rect">
            <a:avLst/>
          </a:prstGeom>
          <a:noFill/>
        </p:spPr>
        <p:txBody>
          <a:bodyPr wrap="square" rtlCol="0">
            <a:spAutoFit/>
          </a:bodyPr>
          <a:lstStyle/>
          <a:p>
            <a:pPr>
              <a:lnSpc>
                <a:spcPct val="150000"/>
              </a:lnSpc>
            </a:pPr>
            <a:r>
              <a:rPr lang="en-US" altLang="zh-CN" dirty="0" smtClean="0"/>
              <a:t>        </a:t>
            </a:r>
            <a:endParaRPr kumimoji="1"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28" y="1736458"/>
            <a:ext cx="3690992" cy="2095500"/>
          </a:xfrm>
          <a:prstGeom prst="rect">
            <a:avLst/>
          </a:prstGeom>
        </p:spPr>
      </p:pic>
      <p:sp>
        <p:nvSpPr>
          <p:cNvPr id="3" name="文本框 2"/>
          <p:cNvSpPr txBox="1"/>
          <p:nvPr/>
        </p:nvSpPr>
        <p:spPr>
          <a:xfrm>
            <a:off x="297841" y="1207917"/>
            <a:ext cx="5354481" cy="369332"/>
          </a:xfrm>
          <a:prstGeom prst="rect">
            <a:avLst/>
          </a:prstGeom>
          <a:noFill/>
        </p:spPr>
        <p:txBody>
          <a:bodyPr wrap="square" rtlCol="0">
            <a:spAutoFit/>
          </a:bodyPr>
          <a:lstStyle/>
          <a:p>
            <a:r>
              <a:rPr kumimoji="1" lang="zh-CN" altLang="en-US" dirty="0" smtClean="0"/>
              <a:t>例</a:t>
            </a:r>
            <a:r>
              <a:rPr kumimoji="1" lang="en-US" altLang="zh-CN" dirty="0" smtClean="0"/>
              <a:t>1. </a:t>
            </a:r>
            <a:r>
              <a:rPr kumimoji="1" lang="zh-CN" altLang="en-US" dirty="0" smtClean="0"/>
              <a:t>最简单的同步异步示例</a:t>
            </a:r>
            <a:endParaRPr kumimoji="1" lang="zh-CN" altLang="en-US" dirty="0"/>
          </a:p>
        </p:txBody>
      </p:sp>
      <p:sp>
        <p:nvSpPr>
          <p:cNvPr id="7" name="文本框 6"/>
          <p:cNvSpPr txBox="1"/>
          <p:nvPr/>
        </p:nvSpPr>
        <p:spPr>
          <a:xfrm>
            <a:off x="179512" y="4149080"/>
            <a:ext cx="4130345" cy="369332"/>
          </a:xfrm>
          <a:prstGeom prst="rect">
            <a:avLst/>
          </a:prstGeom>
          <a:noFill/>
        </p:spPr>
        <p:txBody>
          <a:bodyPr wrap="square" rtlCol="0">
            <a:spAutoFit/>
          </a:bodyPr>
          <a:lstStyle/>
          <a:p>
            <a:r>
              <a:rPr kumimoji="1" lang="zh-CN" altLang="en-US" dirty="0" smtClean="0"/>
              <a:t>执行结果： </a:t>
            </a:r>
            <a:r>
              <a:rPr kumimoji="1" lang="en-US" altLang="zh-CN" dirty="0" smtClean="0"/>
              <a:t>a   c   b</a:t>
            </a:r>
            <a:endParaRPr kumimoji="1" lang="zh-CN" altLang="en-US" dirty="0"/>
          </a:p>
        </p:txBody>
      </p:sp>
    </p:spTree>
    <p:extLst>
      <p:ext uri="{BB962C8B-B14F-4D97-AF65-F5344CB8AC3E}">
        <p14:creationId xmlns:p14="http://schemas.microsoft.com/office/powerpoint/2010/main" val="1318765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四.   实践分析</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297639" y="1127125"/>
            <a:ext cx="8522833" cy="464871"/>
          </a:xfrm>
          <a:prstGeom prst="rect">
            <a:avLst/>
          </a:prstGeom>
          <a:noFill/>
        </p:spPr>
        <p:txBody>
          <a:bodyPr wrap="square" rtlCol="0">
            <a:spAutoFit/>
          </a:bodyPr>
          <a:lstStyle/>
          <a:p>
            <a:pPr>
              <a:lnSpc>
                <a:spcPct val="150000"/>
              </a:lnSpc>
            </a:pPr>
            <a:r>
              <a:rPr lang="en-US" altLang="zh-CN" dirty="0" smtClean="0"/>
              <a:t>        </a:t>
            </a:r>
            <a:endParaRPr kumimoji="1" lang="zh-CN" altLang="en-US" dirty="0"/>
          </a:p>
        </p:txBody>
      </p:sp>
      <p:sp>
        <p:nvSpPr>
          <p:cNvPr id="3" name="文本框 2"/>
          <p:cNvSpPr txBox="1"/>
          <p:nvPr/>
        </p:nvSpPr>
        <p:spPr>
          <a:xfrm>
            <a:off x="297841" y="1207917"/>
            <a:ext cx="5354481" cy="369332"/>
          </a:xfrm>
          <a:prstGeom prst="rect">
            <a:avLst/>
          </a:prstGeom>
          <a:noFill/>
        </p:spPr>
        <p:txBody>
          <a:bodyPr wrap="square" rtlCol="0">
            <a:spAutoFit/>
          </a:bodyPr>
          <a:lstStyle/>
          <a:p>
            <a:r>
              <a:rPr kumimoji="1" lang="zh-CN" altLang="en-US" dirty="0" smtClean="0"/>
              <a:t>例</a:t>
            </a:r>
            <a:r>
              <a:rPr kumimoji="1" lang="en-US" altLang="zh-CN" dirty="0"/>
              <a:t>2</a:t>
            </a:r>
            <a:r>
              <a:rPr kumimoji="1" lang="en-US" altLang="zh-CN" dirty="0" smtClean="0"/>
              <a:t>. </a:t>
            </a:r>
            <a:endParaRPr kumimoji="1" lang="zh-CN" altLang="en-US" dirty="0"/>
          </a:p>
        </p:txBody>
      </p:sp>
      <p:sp>
        <p:nvSpPr>
          <p:cNvPr id="7" name="文本框 6"/>
          <p:cNvSpPr txBox="1"/>
          <p:nvPr/>
        </p:nvSpPr>
        <p:spPr>
          <a:xfrm>
            <a:off x="611560" y="5445224"/>
            <a:ext cx="4130345" cy="369332"/>
          </a:xfrm>
          <a:prstGeom prst="rect">
            <a:avLst/>
          </a:prstGeom>
          <a:noFill/>
        </p:spPr>
        <p:txBody>
          <a:bodyPr wrap="square" rtlCol="0">
            <a:spAutoFit/>
          </a:bodyPr>
          <a:lstStyle/>
          <a:p>
            <a:r>
              <a:rPr kumimoji="1" lang="zh-CN" altLang="en-US" dirty="0" smtClean="0"/>
              <a:t>执行结果：</a:t>
            </a:r>
            <a:r>
              <a:rPr kumimoji="1" lang="en-US" altLang="zh-CN" dirty="0" smtClean="0"/>
              <a:t>b</a:t>
            </a:r>
            <a:r>
              <a:rPr kumimoji="1" lang="zh-CN" altLang="en-US" dirty="0" smtClean="0"/>
              <a:t> </a:t>
            </a:r>
            <a:r>
              <a:rPr kumimoji="1" lang="en-US" altLang="zh-CN" dirty="0" smtClean="0"/>
              <a:t>a(</a:t>
            </a:r>
            <a:r>
              <a:rPr kumimoji="1" lang="zh-CN" altLang="en-US" dirty="0" smtClean="0"/>
              <a:t>输出</a:t>
            </a:r>
            <a:r>
              <a:rPr kumimoji="1" lang="en-US" altLang="zh-CN" dirty="0" smtClean="0"/>
              <a:t>b</a:t>
            </a:r>
            <a:r>
              <a:rPr kumimoji="1" lang="zh-CN" altLang="en-US" dirty="0" smtClean="0"/>
              <a:t> </a:t>
            </a:r>
            <a:r>
              <a:rPr kumimoji="1" lang="en-US" altLang="zh-CN" dirty="0" smtClean="0"/>
              <a:t>5s</a:t>
            </a:r>
            <a:r>
              <a:rPr kumimoji="1" lang="zh-CN" altLang="en-US" dirty="0" smtClean="0"/>
              <a:t>后输出</a:t>
            </a:r>
            <a:r>
              <a:rPr kumimoji="1" lang="en-US" altLang="zh-CN" dirty="0" smtClean="0"/>
              <a:t>)</a:t>
            </a:r>
            <a:endParaRPr kumimoji="1"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12" y="1658040"/>
            <a:ext cx="5449972" cy="3499151"/>
          </a:xfrm>
          <a:prstGeom prst="rect">
            <a:avLst/>
          </a:prstGeom>
        </p:spPr>
      </p:pic>
    </p:spTree>
    <p:extLst>
      <p:ext uri="{BB962C8B-B14F-4D97-AF65-F5344CB8AC3E}">
        <p14:creationId xmlns:p14="http://schemas.microsoft.com/office/powerpoint/2010/main" val="928167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四.   实践分析</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297639" y="1127125"/>
            <a:ext cx="8522833" cy="464871"/>
          </a:xfrm>
          <a:prstGeom prst="rect">
            <a:avLst/>
          </a:prstGeom>
          <a:noFill/>
        </p:spPr>
        <p:txBody>
          <a:bodyPr wrap="square" rtlCol="0">
            <a:spAutoFit/>
          </a:bodyPr>
          <a:lstStyle/>
          <a:p>
            <a:pPr>
              <a:lnSpc>
                <a:spcPct val="150000"/>
              </a:lnSpc>
            </a:pPr>
            <a:r>
              <a:rPr lang="en-US" altLang="zh-CN" dirty="0" smtClean="0"/>
              <a:t>        </a:t>
            </a:r>
            <a:endParaRPr kumimoji="1" lang="zh-CN" altLang="en-US" dirty="0"/>
          </a:p>
        </p:txBody>
      </p:sp>
      <p:sp>
        <p:nvSpPr>
          <p:cNvPr id="3" name="文本框 2"/>
          <p:cNvSpPr txBox="1"/>
          <p:nvPr/>
        </p:nvSpPr>
        <p:spPr>
          <a:xfrm>
            <a:off x="297841" y="1207917"/>
            <a:ext cx="5354481" cy="369332"/>
          </a:xfrm>
          <a:prstGeom prst="rect">
            <a:avLst/>
          </a:prstGeom>
          <a:noFill/>
        </p:spPr>
        <p:txBody>
          <a:bodyPr wrap="square" rtlCol="0">
            <a:spAutoFit/>
          </a:bodyPr>
          <a:lstStyle/>
          <a:p>
            <a:r>
              <a:rPr kumimoji="1" lang="zh-CN" altLang="en-US" dirty="0" smtClean="0"/>
              <a:t>例</a:t>
            </a:r>
            <a:r>
              <a:rPr kumimoji="1" lang="en-US" altLang="zh-CN" dirty="0" smtClean="0"/>
              <a:t>3.</a:t>
            </a:r>
            <a:endParaRPr kumimoji="1"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601306"/>
            <a:ext cx="3948810" cy="4343691"/>
          </a:xfrm>
          <a:prstGeom prst="rect">
            <a:avLst/>
          </a:prstGeom>
        </p:spPr>
      </p:pic>
      <p:sp>
        <p:nvSpPr>
          <p:cNvPr id="8" name="文本框 7"/>
          <p:cNvSpPr txBox="1"/>
          <p:nvPr/>
        </p:nvSpPr>
        <p:spPr>
          <a:xfrm>
            <a:off x="4644008" y="1628800"/>
            <a:ext cx="4464496" cy="3139321"/>
          </a:xfrm>
          <a:prstGeom prst="rect">
            <a:avLst/>
          </a:prstGeom>
          <a:noFill/>
        </p:spPr>
        <p:txBody>
          <a:bodyPr wrap="square" rtlCol="0">
            <a:spAutoFit/>
          </a:bodyPr>
          <a:lstStyle/>
          <a:p>
            <a:r>
              <a:rPr kumimoji="1" lang="zh-CN" altLang="en-US" dirty="0" smtClean="0"/>
              <a:t>分析：</a:t>
            </a:r>
            <a:endParaRPr kumimoji="1" lang="en-US" altLang="zh-CN" dirty="0" smtClean="0"/>
          </a:p>
          <a:p>
            <a:r>
              <a:rPr kumimoji="1" lang="en-US" altLang="zh-CN" dirty="0" smtClean="0"/>
              <a:t>1.</a:t>
            </a:r>
            <a:r>
              <a:rPr kumimoji="1" lang="zh-CN" altLang="en-US" dirty="0" smtClean="0"/>
              <a:t>主线程开始执行</a:t>
            </a:r>
            <a:endParaRPr kumimoji="1" lang="en-US" altLang="zh-CN" dirty="0" smtClean="0"/>
          </a:p>
          <a:p>
            <a:r>
              <a:rPr kumimoji="1" lang="en-US" altLang="zh-CN" dirty="0" smtClean="0"/>
              <a:t>2.</a:t>
            </a:r>
            <a:r>
              <a:rPr kumimoji="1" lang="zh-CN" altLang="en-US" dirty="0" smtClean="0"/>
              <a:t>输出</a:t>
            </a:r>
            <a:r>
              <a:rPr kumimoji="1" lang="en-US" altLang="zh-CN" dirty="0" smtClean="0">
                <a:solidFill>
                  <a:srgbClr val="FF0000"/>
                </a:solidFill>
              </a:rPr>
              <a:t>a</a:t>
            </a:r>
          </a:p>
          <a:p>
            <a:r>
              <a:rPr kumimoji="1" lang="en-US" altLang="zh-CN" dirty="0" smtClean="0"/>
              <a:t>3.set</a:t>
            </a:r>
            <a:r>
              <a:rPr kumimoji="1" lang="zh-CN" altLang="en-US" dirty="0" smtClean="0"/>
              <a:t>进入宏任务队列</a:t>
            </a:r>
            <a:endParaRPr kumimoji="1" lang="en-US" altLang="zh-CN" dirty="0" smtClean="0"/>
          </a:p>
          <a:p>
            <a:r>
              <a:rPr kumimoji="1" lang="en-US" altLang="zh-CN" dirty="0" smtClean="0"/>
              <a:t>4.</a:t>
            </a:r>
            <a:r>
              <a:rPr kumimoji="1" lang="zh-CN" altLang="en-US" dirty="0" smtClean="0"/>
              <a:t>输出</a:t>
            </a:r>
            <a:r>
              <a:rPr kumimoji="1" lang="en-US" altLang="zh-CN" dirty="0" smtClean="0">
                <a:solidFill>
                  <a:srgbClr val="FF0000"/>
                </a:solidFill>
              </a:rPr>
              <a:t>c</a:t>
            </a:r>
          </a:p>
          <a:p>
            <a:r>
              <a:rPr kumimoji="1" lang="en-US" altLang="zh-CN" dirty="0" smtClean="0"/>
              <a:t>5.pro</a:t>
            </a:r>
            <a:r>
              <a:rPr kumimoji="1" lang="zh-CN" altLang="en-US" dirty="0" smtClean="0"/>
              <a:t>进入微任务队列</a:t>
            </a:r>
            <a:endParaRPr kumimoji="1" lang="en-US" altLang="zh-CN" dirty="0" smtClean="0"/>
          </a:p>
          <a:p>
            <a:r>
              <a:rPr kumimoji="1" lang="en-US" altLang="zh-CN" dirty="0" smtClean="0"/>
              <a:t>6.</a:t>
            </a:r>
            <a:r>
              <a:rPr kumimoji="1" lang="zh-CN" altLang="en-US" dirty="0" smtClean="0"/>
              <a:t>输出</a:t>
            </a:r>
            <a:r>
              <a:rPr kumimoji="1" lang="en-US" altLang="zh-CN" dirty="0" smtClean="0">
                <a:solidFill>
                  <a:srgbClr val="FF0000"/>
                </a:solidFill>
              </a:rPr>
              <a:t>d</a:t>
            </a:r>
          </a:p>
          <a:p>
            <a:r>
              <a:rPr kumimoji="1" lang="en-US" altLang="zh-CN" dirty="0" smtClean="0"/>
              <a:t>7.</a:t>
            </a:r>
            <a:r>
              <a:rPr kumimoji="1" lang="zh-CN" altLang="en-US" dirty="0" smtClean="0"/>
              <a:t>输出</a:t>
            </a:r>
            <a:r>
              <a:rPr kumimoji="1" lang="en-US" altLang="zh-CN" dirty="0" smtClean="0">
                <a:solidFill>
                  <a:srgbClr val="FF0000"/>
                </a:solidFill>
              </a:rPr>
              <a:t>f</a:t>
            </a:r>
          </a:p>
          <a:p>
            <a:r>
              <a:rPr kumimoji="1" lang="en-US" altLang="zh-CN" dirty="0" smtClean="0"/>
              <a:t>8.</a:t>
            </a:r>
            <a:r>
              <a:rPr kumimoji="1" lang="zh-CN" altLang="en-US" dirty="0" smtClean="0"/>
              <a:t>执行微任务队列</a:t>
            </a:r>
            <a:r>
              <a:rPr kumimoji="1" lang="en-US" altLang="zh-CN" dirty="0" smtClean="0"/>
              <a:t>pro</a:t>
            </a:r>
            <a:r>
              <a:rPr kumimoji="1" lang="zh-CN" altLang="en-US" dirty="0" smtClean="0"/>
              <a:t>，输出</a:t>
            </a:r>
            <a:r>
              <a:rPr kumimoji="1" lang="en-US" altLang="zh-CN" dirty="0" smtClean="0">
                <a:solidFill>
                  <a:srgbClr val="FF0000"/>
                </a:solidFill>
              </a:rPr>
              <a:t>e</a:t>
            </a:r>
            <a:r>
              <a:rPr kumimoji="1" lang="en-US" altLang="zh-CN" dirty="0" smtClean="0"/>
              <a:t>,</a:t>
            </a:r>
            <a:r>
              <a:rPr kumimoji="1" lang="zh-CN" altLang="en-US" dirty="0" smtClean="0"/>
              <a:t>并将</a:t>
            </a:r>
            <a:r>
              <a:rPr kumimoji="1" lang="en-US" altLang="zh-CN" dirty="0" smtClean="0"/>
              <a:t>pro</a:t>
            </a:r>
            <a:r>
              <a:rPr kumimoji="1" lang="zh-CN" altLang="en-US" dirty="0" smtClean="0"/>
              <a:t>移除</a:t>
            </a:r>
            <a:endParaRPr kumimoji="1" lang="en-US" altLang="zh-CN" dirty="0" smtClean="0"/>
          </a:p>
          <a:p>
            <a:r>
              <a:rPr kumimoji="1" lang="en-US" altLang="zh-CN" dirty="0" smtClean="0"/>
              <a:t>9.</a:t>
            </a:r>
            <a:r>
              <a:rPr kumimoji="1" lang="zh-CN" altLang="en-US" dirty="0" smtClean="0"/>
              <a:t>执行宏任务队列中的第一个任务</a:t>
            </a:r>
            <a:r>
              <a:rPr kumimoji="1" lang="en-US" altLang="zh-CN" dirty="0" smtClean="0"/>
              <a:t>set</a:t>
            </a:r>
            <a:r>
              <a:rPr kumimoji="1" lang="zh-CN" altLang="en-US" dirty="0" smtClean="0"/>
              <a:t>，输出</a:t>
            </a:r>
            <a:r>
              <a:rPr kumimoji="1" lang="en-US" altLang="zh-CN" dirty="0" smtClean="0">
                <a:solidFill>
                  <a:srgbClr val="FF0000"/>
                </a:solidFill>
              </a:rPr>
              <a:t>b</a:t>
            </a:r>
            <a:r>
              <a:rPr kumimoji="1" lang="zh-CN" altLang="en-US" dirty="0" smtClean="0"/>
              <a:t>，并将</a:t>
            </a:r>
            <a:r>
              <a:rPr kumimoji="1" lang="en-US" altLang="zh-CN" dirty="0" smtClean="0"/>
              <a:t>set</a:t>
            </a:r>
            <a:r>
              <a:rPr kumimoji="1" lang="zh-CN" altLang="en-US" dirty="0" smtClean="0"/>
              <a:t>移除</a:t>
            </a:r>
            <a:endParaRPr kumimoji="1" lang="en-US" altLang="zh-CN" dirty="0" smtClean="0"/>
          </a:p>
        </p:txBody>
      </p:sp>
      <p:sp>
        <p:nvSpPr>
          <p:cNvPr id="12" name="文本框 11"/>
          <p:cNvSpPr txBox="1"/>
          <p:nvPr/>
        </p:nvSpPr>
        <p:spPr>
          <a:xfrm>
            <a:off x="4628835" y="5229592"/>
            <a:ext cx="4130345" cy="369332"/>
          </a:xfrm>
          <a:prstGeom prst="rect">
            <a:avLst/>
          </a:prstGeom>
          <a:noFill/>
        </p:spPr>
        <p:txBody>
          <a:bodyPr wrap="square" rtlCol="0">
            <a:spAutoFit/>
          </a:bodyPr>
          <a:lstStyle/>
          <a:p>
            <a:r>
              <a:rPr kumimoji="1" lang="zh-CN" altLang="en-US" dirty="0" smtClean="0"/>
              <a:t>执行结果： </a:t>
            </a:r>
            <a:r>
              <a:rPr kumimoji="1" lang="en-US" altLang="zh-CN" dirty="0" smtClean="0"/>
              <a:t>a   c   d  f  e  b</a:t>
            </a:r>
            <a:endParaRPr kumimoji="1" lang="zh-CN" altLang="en-US" dirty="0"/>
          </a:p>
        </p:txBody>
      </p:sp>
    </p:spTree>
    <p:extLst>
      <p:ext uri="{BB962C8B-B14F-4D97-AF65-F5344CB8AC3E}">
        <p14:creationId xmlns:p14="http://schemas.microsoft.com/office/powerpoint/2010/main" val="960298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四.   实践分析</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297639" y="1127125"/>
            <a:ext cx="8522833" cy="464871"/>
          </a:xfrm>
          <a:prstGeom prst="rect">
            <a:avLst/>
          </a:prstGeom>
          <a:noFill/>
        </p:spPr>
        <p:txBody>
          <a:bodyPr wrap="square" rtlCol="0">
            <a:spAutoFit/>
          </a:bodyPr>
          <a:lstStyle/>
          <a:p>
            <a:pPr>
              <a:lnSpc>
                <a:spcPct val="150000"/>
              </a:lnSpc>
            </a:pPr>
            <a:r>
              <a:rPr lang="en-US" altLang="zh-CN" dirty="0" smtClean="0"/>
              <a:t>        </a:t>
            </a:r>
            <a:endParaRPr kumimoji="1" lang="zh-CN" altLang="en-US" dirty="0"/>
          </a:p>
        </p:txBody>
      </p:sp>
      <p:sp>
        <p:nvSpPr>
          <p:cNvPr id="3" name="文本框 2"/>
          <p:cNvSpPr txBox="1"/>
          <p:nvPr/>
        </p:nvSpPr>
        <p:spPr>
          <a:xfrm>
            <a:off x="49369" y="1041653"/>
            <a:ext cx="5354481" cy="369332"/>
          </a:xfrm>
          <a:prstGeom prst="rect">
            <a:avLst/>
          </a:prstGeom>
          <a:noFill/>
        </p:spPr>
        <p:txBody>
          <a:bodyPr wrap="square" rtlCol="0">
            <a:spAutoFit/>
          </a:bodyPr>
          <a:lstStyle/>
          <a:p>
            <a:r>
              <a:rPr kumimoji="1" lang="zh-CN" altLang="en-US" dirty="0" smtClean="0"/>
              <a:t>例</a:t>
            </a:r>
            <a:r>
              <a:rPr kumimoji="1" lang="en-US" altLang="zh-CN" dirty="0"/>
              <a:t>4</a:t>
            </a:r>
            <a:r>
              <a:rPr kumimoji="1" lang="en-US" altLang="zh-CN" dirty="0" smtClean="0"/>
              <a:t>.</a:t>
            </a:r>
            <a:endParaRPr kumimoji="1" lang="zh-CN" altLang="en-US" dirty="0"/>
          </a:p>
        </p:txBody>
      </p:sp>
      <p:sp>
        <p:nvSpPr>
          <p:cNvPr id="8" name="文本框 7"/>
          <p:cNvSpPr txBox="1"/>
          <p:nvPr/>
        </p:nvSpPr>
        <p:spPr>
          <a:xfrm>
            <a:off x="3676961" y="1266731"/>
            <a:ext cx="4464496" cy="4462760"/>
          </a:xfrm>
          <a:prstGeom prst="rect">
            <a:avLst/>
          </a:prstGeom>
          <a:noFill/>
        </p:spPr>
        <p:txBody>
          <a:bodyPr wrap="square" rtlCol="0">
            <a:spAutoFit/>
          </a:bodyPr>
          <a:lstStyle/>
          <a:p>
            <a:r>
              <a:rPr kumimoji="1" lang="zh-CN" altLang="en-US" dirty="0" smtClean="0"/>
              <a:t>浏览器中执行分析：</a:t>
            </a:r>
            <a:endParaRPr kumimoji="1" lang="en-US" altLang="zh-CN" dirty="0" smtClean="0"/>
          </a:p>
          <a:p>
            <a:r>
              <a:rPr kumimoji="1" lang="en-US" altLang="zh-CN" sz="1400" dirty="0" smtClean="0"/>
              <a:t>1.</a:t>
            </a:r>
            <a:r>
              <a:rPr kumimoji="1" lang="zh-CN" altLang="en-US" sz="1400" dirty="0" smtClean="0"/>
              <a:t>主线程开始执行</a:t>
            </a:r>
            <a:endParaRPr kumimoji="1" lang="en-US" altLang="zh-CN" sz="1400" dirty="0" smtClean="0"/>
          </a:p>
          <a:p>
            <a:r>
              <a:rPr kumimoji="1" lang="en-US" altLang="zh-CN" sz="1400" dirty="0" smtClean="0"/>
              <a:t>2.</a:t>
            </a:r>
            <a:r>
              <a:rPr kumimoji="1" lang="zh-CN" altLang="en-US" sz="1400" dirty="0" smtClean="0"/>
              <a:t>输出</a:t>
            </a:r>
            <a:r>
              <a:rPr kumimoji="1" lang="en-US" altLang="zh-CN" sz="1400" dirty="0" smtClean="0">
                <a:solidFill>
                  <a:srgbClr val="FF0000"/>
                </a:solidFill>
              </a:rPr>
              <a:t>a</a:t>
            </a:r>
          </a:p>
          <a:p>
            <a:r>
              <a:rPr kumimoji="1" lang="en-US" altLang="zh-CN" sz="1400" dirty="0" smtClean="0"/>
              <a:t>3.set1</a:t>
            </a:r>
            <a:r>
              <a:rPr kumimoji="1" lang="zh-CN" altLang="en-US" sz="1400" dirty="0" smtClean="0"/>
              <a:t>进入宏任务队列</a:t>
            </a:r>
            <a:endParaRPr kumimoji="1" lang="en-US" altLang="zh-CN" sz="1400" dirty="0" smtClean="0"/>
          </a:p>
          <a:p>
            <a:r>
              <a:rPr kumimoji="1" lang="en-US" altLang="zh-CN" sz="1400" dirty="0" smtClean="0"/>
              <a:t>4.</a:t>
            </a:r>
            <a:r>
              <a:rPr kumimoji="1" lang="zh-CN" altLang="en-US" sz="1400" dirty="0" smtClean="0"/>
              <a:t>输出</a:t>
            </a:r>
            <a:r>
              <a:rPr kumimoji="1" lang="en-US" altLang="zh-CN" sz="1400" dirty="0">
                <a:solidFill>
                  <a:srgbClr val="FF0000"/>
                </a:solidFill>
              </a:rPr>
              <a:t>e</a:t>
            </a:r>
          </a:p>
          <a:p>
            <a:r>
              <a:rPr kumimoji="1" lang="en-US" altLang="zh-CN" sz="1400" dirty="0" smtClean="0"/>
              <a:t>5.pro2</a:t>
            </a:r>
            <a:r>
              <a:rPr kumimoji="1" lang="zh-CN" altLang="en-US" sz="1400" dirty="0" smtClean="0"/>
              <a:t>进入微任务队列</a:t>
            </a:r>
            <a:endParaRPr kumimoji="1" lang="en-US" altLang="zh-CN" sz="1400" dirty="0" smtClean="0"/>
          </a:p>
          <a:p>
            <a:r>
              <a:rPr kumimoji="1" lang="en-US" altLang="zh-CN" sz="1400" dirty="0" smtClean="0"/>
              <a:t>6.set2</a:t>
            </a:r>
            <a:r>
              <a:rPr kumimoji="1" lang="zh-CN" altLang="en-US" sz="1400" dirty="0" smtClean="0"/>
              <a:t>进入宏任务队列</a:t>
            </a:r>
            <a:endParaRPr kumimoji="1" lang="en-US" altLang="zh-CN" sz="1400" dirty="0" smtClean="0"/>
          </a:p>
          <a:p>
            <a:r>
              <a:rPr kumimoji="1" lang="en-US" altLang="zh-CN" sz="1400" dirty="0" smtClean="0"/>
              <a:t>7.</a:t>
            </a:r>
            <a:r>
              <a:rPr kumimoji="1" lang="zh-CN" altLang="en-US" sz="1400" dirty="0" smtClean="0"/>
              <a:t>执行结束。此时宏任务队列中有</a:t>
            </a:r>
            <a:r>
              <a:rPr kumimoji="1" lang="en-US" altLang="zh-CN" sz="1400" dirty="0" smtClean="0"/>
              <a:t>set1,set2</a:t>
            </a:r>
            <a:r>
              <a:rPr kumimoji="1" lang="zh-CN" altLang="en-US" sz="1400" dirty="0" smtClean="0"/>
              <a:t>。微任务队列中有</a:t>
            </a:r>
            <a:r>
              <a:rPr kumimoji="1" lang="en-US" altLang="zh-CN" sz="1400" dirty="0" smtClean="0"/>
              <a:t>pro2</a:t>
            </a:r>
            <a:r>
              <a:rPr kumimoji="1" lang="zh-CN" altLang="en-US" sz="1400" dirty="0" smtClean="0"/>
              <a:t>。</a:t>
            </a:r>
            <a:endParaRPr kumimoji="1" lang="en-US" altLang="zh-CN" sz="1400" dirty="0" smtClean="0"/>
          </a:p>
          <a:p>
            <a:r>
              <a:rPr kumimoji="1" lang="en-US" altLang="zh-CN" sz="1400" dirty="0" smtClean="0"/>
              <a:t>8.</a:t>
            </a:r>
            <a:r>
              <a:rPr kumimoji="1" lang="zh-CN" altLang="en-US" sz="1400" dirty="0" smtClean="0"/>
              <a:t>遍历微任务队列。执行</a:t>
            </a:r>
            <a:r>
              <a:rPr kumimoji="1" lang="en-US" altLang="zh-CN" sz="1400" dirty="0" smtClean="0"/>
              <a:t>pro2</a:t>
            </a:r>
            <a:r>
              <a:rPr kumimoji="1" lang="zh-CN" altLang="en-US" sz="1400" dirty="0" smtClean="0"/>
              <a:t>，输出</a:t>
            </a:r>
            <a:r>
              <a:rPr kumimoji="1" lang="en-US" altLang="zh-CN" sz="1400" dirty="0">
                <a:solidFill>
                  <a:srgbClr val="FF0000"/>
                </a:solidFill>
              </a:rPr>
              <a:t>f</a:t>
            </a:r>
            <a:r>
              <a:rPr kumimoji="1" lang="zh-CN" altLang="en-US" sz="1400" dirty="0" smtClean="0"/>
              <a:t>，将</a:t>
            </a:r>
            <a:r>
              <a:rPr kumimoji="1" lang="en-US" altLang="zh-CN" sz="1400" dirty="0" smtClean="0"/>
              <a:t>pro2</a:t>
            </a:r>
            <a:r>
              <a:rPr kumimoji="1" lang="zh-CN" altLang="en-US" sz="1400" dirty="0" smtClean="0"/>
              <a:t>移除。</a:t>
            </a:r>
            <a:endParaRPr kumimoji="1" lang="en-US" altLang="zh-CN" sz="1400" dirty="0"/>
          </a:p>
          <a:p>
            <a:r>
              <a:rPr kumimoji="1" lang="en-US" altLang="zh-CN" sz="1400" dirty="0" smtClean="0"/>
              <a:t>9.</a:t>
            </a:r>
            <a:r>
              <a:rPr kumimoji="1" lang="zh-CN" altLang="en-US" sz="1400" dirty="0" smtClean="0"/>
              <a:t>执行宏任务队列中</a:t>
            </a:r>
            <a:r>
              <a:rPr kumimoji="1" lang="en-US" altLang="zh-CN" sz="1400" dirty="0" smtClean="0"/>
              <a:t>set1</a:t>
            </a:r>
            <a:r>
              <a:rPr kumimoji="1" lang="zh-CN" altLang="en-US" sz="1400" dirty="0" smtClean="0"/>
              <a:t>，输出</a:t>
            </a:r>
            <a:r>
              <a:rPr kumimoji="1" lang="en-US" altLang="zh-CN" sz="1400" dirty="0" err="1">
                <a:solidFill>
                  <a:srgbClr val="FF0000"/>
                </a:solidFill>
              </a:rPr>
              <a:t>b,c</a:t>
            </a:r>
            <a:r>
              <a:rPr kumimoji="1" lang="zh-CN" altLang="en-US" sz="1400" dirty="0" smtClean="0"/>
              <a:t>，</a:t>
            </a:r>
            <a:r>
              <a:rPr kumimoji="1" lang="en-US" altLang="zh-CN" sz="1400" dirty="0" smtClean="0"/>
              <a:t>pro1</a:t>
            </a:r>
            <a:r>
              <a:rPr kumimoji="1" lang="zh-CN" altLang="en-US" sz="1400" dirty="0" smtClean="0"/>
              <a:t>进入微任务队列，</a:t>
            </a:r>
            <a:r>
              <a:rPr kumimoji="1" lang="en-US" altLang="zh-CN" sz="1400" dirty="0" smtClean="0"/>
              <a:t>set1</a:t>
            </a:r>
            <a:r>
              <a:rPr kumimoji="1" lang="zh-CN" altLang="en-US" sz="1400" dirty="0" smtClean="0"/>
              <a:t>移除</a:t>
            </a:r>
            <a:endParaRPr kumimoji="1" lang="en-US" altLang="zh-CN" sz="1400" dirty="0" smtClean="0"/>
          </a:p>
          <a:p>
            <a:r>
              <a:rPr kumimoji="1" lang="en-US" altLang="zh-CN" sz="1400" dirty="0" smtClean="0"/>
              <a:t>10.</a:t>
            </a:r>
            <a:r>
              <a:rPr kumimoji="1" lang="zh-CN" altLang="en-US" sz="1400" dirty="0" smtClean="0"/>
              <a:t>执行结束。此时</a:t>
            </a:r>
            <a:r>
              <a:rPr kumimoji="1" lang="zh-CN" altLang="en-US" sz="1400" dirty="0"/>
              <a:t>宏任务队列中</a:t>
            </a:r>
            <a:r>
              <a:rPr kumimoji="1" lang="zh-CN" altLang="en-US" sz="1400" dirty="0" smtClean="0"/>
              <a:t>有</a:t>
            </a:r>
            <a:r>
              <a:rPr kumimoji="1" lang="en-US" altLang="zh-CN" sz="1400" dirty="0" smtClean="0"/>
              <a:t>set2</a:t>
            </a:r>
            <a:r>
              <a:rPr kumimoji="1" lang="zh-CN" altLang="en-US" sz="1400" dirty="0"/>
              <a:t>。微任务队列中有</a:t>
            </a:r>
            <a:r>
              <a:rPr kumimoji="1" lang="en-US" altLang="zh-CN" sz="1400" dirty="0" smtClean="0"/>
              <a:t>pro1</a:t>
            </a:r>
            <a:r>
              <a:rPr kumimoji="1" lang="zh-CN" altLang="en-US" sz="1400" dirty="0" smtClean="0"/>
              <a:t>。</a:t>
            </a:r>
            <a:endParaRPr kumimoji="1" lang="en-US" altLang="zh-CN" sz="1400" dirty="0" smtClean="0"/>
          </a:p>
          <a:p>
            <a:r>
              <a:rPr kumimoji="1" lang="en-US" altLang="zh-CN" sz="1400" dirty="0" smtClean="0"/>
              <a:t>11.</a:t>
            </a:r>
            <a:r>
              <a:rPr kumimoji="1" lang="zh-CN" altLang="en-US" sz="1400" dirty="0" smtClean="0"/>
              <a:t>遍历微任务队列，执行</a:t>
            </a:r>
            <a:r>
              <a:rPr kumimoji="1" lang="en-US" altLang="zh-CN" sz="1400" dirty="0" smtClean="0"/>
              <a:t>pro1</a:t>
            </a:r>
            <a:r>
              <a:rPr kumimoji="1" lang="zh-CN" altLang="en-US" sz="1400" dirty="0" smtClean="0"/>
              <a:t>，输出</a:t>
            </a:r>
            <a:r>
              <a:rPr kumimoji="1" lang="en-US" altLang="zh-CN" sz="1400" dirty="0">
                <a:solidFill>
                  <a:srgbClr val="FF0000"/>
                </a:solidFill>
              </a:rPr>
              <a:t>d</a:t>
            </a:r>
            <a:r>
              <a:rPr kumimoji="1" lang="zh-CN" altLang="en-US" sz="1400" dirty="0" smtClean="0"/>
              <a:t>，将</a:t>
            </a:r>
            <a:r>
              <a:rPr kumimoji="1" lang="en-US" altLang="zh-CN" sz="1400" dirty="0" smtClean="0"/>
              <a:t>pro1</a:t>
            </a:r>
            <a:r>
              <a:rPr kumimoji="1" lang="zh-CN" altLang="en-US" sz="1400" dirty="0" smtClean="0"/>
              <a:t>移除</a:t>
            </a:r>
            <a:endParaRPr kumimoji="1" lang="en-US" altLang="zh-CN" sz="1400" dirty="0" smtClean="0"/>
          </a:p>
          <a:p>
            <a:r>
              <a:rPr kumimoji="1" lang="en-US" altLang="zh-CN" sz="1400" dirty="0" smtClean="0"/>
              <a:t>12.</a:t>
            </a:r>
            <a:r>
              <a:rPr kumimoji="1" lang="zh-CN" altLang="en-US" sz="1400" dirty="0" smtClean="0"/>
              <a:t>执行</a:t>
            </a:r>
            <a:r>
              <a:rPr kumimoji="1" lang="zh-CN" altLang="en-US" sz="1400" dirty="0"/>
              <a:t>宏任务队列中</a:t>
            </a:r>
            <a:r>
              <a:rPr kumimoji="1" lang="en-US" altLang="zh-CN" sz="1400" dirty="0" smtClean="0"/>
              <a:t>set2</a:t>
            </a:r>
            <a:r>
              <a:rPr kumimoji="1" lang="zh-CN" altLang="en-US" sz="1400" dirty="0" smtClean="0"/>
              <a:t>，输出</a:t>
            </a:r>
            <a:r>
              <a:rPr kumimoji="1" lang="en-US" altLang="zh-CN" sz="1400" dirty="0">
                <a:solidFill>
                  <a:srgbClr val="FF0000"/>
                </a:solidFill>
              </a:rPr>
              <a:t>g,h</a:t>
            </a:r>
            <a:r>
              <a:rPr kumimoji="1" lang="en-US" altLang="zh-CN" sz="1400" dirty="0" smtClean="0"/>
              <a:t>,pro3</a:t>
            </a:r>
            <a:r>
              <a:rPr kumimoji="1" lang="zh-CN" altLang="en-US" sz="1400" dirty="0" smtClean="0"/>
              <a:t>进入微任务队列，</a:t>
            </a:r>
            <a:r>
              <a:rPr kumimoji="1" lang="en-US" altLang="zh-CN" sz="1400" dirty="0" smtClean="0"/>
              <a:t>set2</a:t>
            </a:r>
            <a:r>
              <a:rPr kumimoji="1" lang="zh-CN" altLang="en-US" sz="1400" dirty="0" smtClean="0"/>
              <a:t>移除</a:t>
            </a:r>
            <a:endParaRPr kumimoji="1" lang="en-US" altLang="zh-CN" sz="1400" dirty="0" smtClean="0"/>
          </a:p>
          <a:p>
            <a:r>
              <a:rPr kumimoji="1" lang="en-US" altLang="zh-CN" sz="1400" dirty="0" smtClean="0"/>
              <a:t>13.</a:t>
            </a:r>
            <a:r>
              <a:rPr kumimoji="1" lang="zh-CN" altLang="en-US" sz="1400" dirty="0" smtClean="0"/>
              <a:t>执行结束。此时</a:t>
            </a:r>
            <a:r>
              <a:rPr kumimoji="1" lang="zh-CN" altLang="en-US" sz="1400" dirty="0"/>
              <a:t>宏任务队列</a:t>
            </a:r>
            <a:r>
              <a:rPr kumimoji="1" lang="zh-CN" altLang="en-US" sz="1400" dirty="0" smtClean="0"/>
              <a:t>中为空。</a:t>
            </a:r>
            <a:r>
              <a:rPr kumimoji="1" lang="zh-CN" altLang="en-US" sz="1400" dirty="0"/>
              <a:t>微任务队列中有</a:t>
            </a:r>
            <a:r>
              <a:rPr kumimoji="1" lang="en-US" altLang="zh-CN" sz="1400" dirty="0" smtClean="0"/>
              <a:t>pro3</a:t>
            </a:r>
            <a:r>
              <a:rPr kumimoji="1" lang="zh-CN" altLang="en-US" sz="1400" dirty="0" smtClean="0"/>
              <a:t>。</a:t>
            </a:r>
            <a:endParaRPr kumimoji="1" lang="en-US" altLang="zh-CN" sz="1400" dirty="0" smtClean="0"/>
          </a:p>
          <a:p>
            <a:r>
              <a:rPr kumimoji="1" lang="en-US" altLang="zh-CN" sz="1400" dirty="0" smtClean="0"/>
              <a:t>14.</a:t>
            </a:r>
            <a:r>
              <a:rPr kumimoji="1" lang="zh-CN" altLang="en-US" sz="1400" dirty="0"/>
              <a:t>遍历微任务队列，执行</a:t>
            </a:r>
            <a:r>
              <a:rPr kumimoji="1" lang="en-US" altLang="zh-CN" sz="1400" dirty="0" smtClean="0"/>
              <a:t>pro3</a:t>
            </a:r>
            <a:r>
              <a:rPr kumimoji="1" lang="zh-CN" altLang="en-US" sz="1400" dirty="0" smtClean="0"/>
              <a:t>，输出</a:t>
            </a:r>
            <a:r>
              <a:rPr kumimoji="1" lang="en-US" altLang="zh-CN" sz="1400" dirty="0" err="1">
                <a:solidFill>
                  <a:srgbClr val="FF0000"/>
                </a:solidFill>
              </a:rPr>
              <a:t>i</a:t>
            </a:r>
            <a:r>
              <a:rPr kumimoji="1" lang="zh-CN" altLang="en-US" sz="1400" dirty="0" smtClean="0"/>
              <a:t>，</a:t>
            </a:r>
            <a:r>
              <a:rPr kumimoji="1" lang="zh-CN" altLang="en-US" sz="1400" dirty="0"/>
              <a:t>将</a:t>
            </a:r>
            <a:r>
              <a:rPr kumimoji="1" lang="en-US" altLang="zh-CN" sz="1400" dirty="0" smtClean="0"/>
              <a:t>pro3</a:t>
            </a:r>
            <a:r>
              <a:rPr kumimoji="1" lang="zh-CN" altLang="en-US" sz="1400" dirty="0" smtClean="0"/>
              <a:t>移除</a:t>
            </a:r>
            <a:endParaRPr kumimoji="1" lang="en-US" altLang="zh-CN" sz="1400" dirty="0"/>
          </a:p>
        </p:txBody>
      </p:sp>
      <p:sp>
        <p:nvSpPr>
          <p:cNvPr id="12" name="文本框 11"/>
          <p:cNvSpPr txBox="1"/>
          <p:nvPr/>
        </p:nvSpPr>
        <p:spPr>
          <a:xfrm>
            <a:off x="3859506" y="5842012"/>
            <a:ext cx="4130345" cy="369332"/>
          </a:xfrm>
          <a:prstGeom prst="rect">
            <a:avLst/>
          </a:prstGeom>
          <a:noFill/>
        </p:spPr>
        <p:txBody>
          <a:bodyPr wrap="square" rtlCol="0">
            <a:spAutoFit/>
          </a:bodyPr>
          <a:lstStyle/>
          <a:p>
            <a:r>
              <a:rPr kumimoji="1" lang="zh-CN" altLang="en-US" dirty="0" smtClean="0"/>
              <a:t>执行结果：</a:t>
            </a:r>
            <a:r>
              <a:rPr kumimoji="1" lang="en-US" altLang="zh-CN" dirty="0" smtClean="0"/>
              <a:t>a</a:t>
            </a:r>
            <a:r>
              <a:rPr kumimoji="1" lang="zh-CN" altLang="en-US" dirty="0" smtClean="0"/>
              <a:t> </a:t>
            </a:r>
            <a:r>
              <a:rPr kumimoji="1" lang="en-US" altLang="zh-CN" dirty="0" smtClean="0"/>
              <a:t>e f b c d g h </a:t>
            </a:r>
            <a:r>
              <a:rPr kumimoji="1" lang="en-US" altLang="zh-CN" dirty="0" err="1" smtClean="0"/>
              <a:t>i</a:t>
            </a:r>
            <a:endParaRPr kumimoji="1"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122865"/>
            <a:ext cx="2522894" cy="5594811"/>
          </a:xfrm>
          <a:prstGeom prst="rect">
            <a:avLst/>
          </a:prstGeom>
        </p:spPr>
      </p:pic>
    </p:spTree>
    <p:extLst>
      <p:ext uri="{BB962C8B-B14F-4D97-AF65-F5344CB8AC3E}">
        <p14:creationId xmlns:p14="http://schemas.microsoft.com/office/powerpoint/2010/main" val="2126327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四.   实践分析</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297639" y="1127125"/>
            <a:ext cx="8522833" cy="464871"/>
          </a:xfrm>
          <a:prstGeom prst="rect">
            <a:avLst/>
          </a:prstGeom>
          <a:noFill/>
        </p:spPr>
        <p:txBody>
          <a:bodyPr wrap="square" rtlCol="0">
            <a:spAutoFit/>
          </a:bodyPr>
          <a:lstStyle/>
          <a:p>
            <a:pPr>
              <a:lnSpc>
                <a:spcPct val="150000"/>
              </a:lnSpc>
            </a:pPr>
            <a:r>
              <a:rPr lang="en-US" altLang="zh-CN" dirty="0" smtClean="0"/>
              <a:t>        </a:t>
            </a:r>
            <a:endParaRPr kumimoji="1" lang="zh-CN" altLang="en-US" dirty="0"/>
          </a:p>
        </p:txBody>
      </p:sp>
      <p:sp>
        <p:nvSpPr>
          <p:cNvPr id="3" name="文本框 2"/>
          <p:cNvSpPr txBox="1"/>
          <p:nvPr/>
        </p:nvSpPr>
        <p:spPr>
          <a:xfrm>
            <a:off x="49369" y="1041653"/>
            <a:ext cx="5354481" cy="369332"/>
          </a:xfrm>
          <a:prstGeom prst="rect">
            <a:avLst/>
          </a:prstGeom>
          <a:noFill/>
        </p:spPr>
        <p:txBody>
          <a:bodyPr wrap="square" rtlCol="0">
            <a:spAutoFit/>
          </a:bodyPr>
          <a:lstStyle/>
          <a:p>
            <a:r>
              <a:rPr kumimoji="1" lang="zh-CN" altLang="en-US" dirty="0" smtClean="0"/>
              <a:t>例</a:t>
            </a:r>
            <a:r>
              <a:rPr kumimoji="1" lang="en-US" altLang="zh-CN" dirty="0"/>
              <a:t>4</a:t>
            </a:r>
            <a:r>
              <a:rPr kumimoji="1" lang="en-US" altLang="zh-CN" dirty="0" smtClean="0"/>
              <a:t>.</a:t>
            </a:r>
            <a:endParaRPr kumimoji="1" lang="zh-CN" altLang="en-US" dirty="0"/>
          </a:p>
        </p:txBody>
      </p:sp>
      <p:sp>
        <p:nvSpPr>
          <p:cNvPr id="8" name="文本框 7"/>
          <p:cNvSpPr txBox="1"/>
          <p:nvPr/>
        </p:nvSpPr>
        <p:spPr>
          <a:xfrm>
            <a:off x="3676961" y="1266731"/>
            <a:ext cx="4464496" cy="3816429"/>
          </a:xfrm>
          <a:prstGeom prst="rect">
            <a:avLst/>
          </a:prstGeom>
          <a:noFill/>
        </p:spPr>
        <p:txBody>
          <a:bodyPr wrap="square" rtlCol="0">
            <a:spAutoFit/>
          </a:bodyPr>
          <a:lstStyle/>
          <a:p>
            <a:r>
              <a:rPr kumimoji="1" lang="en-US" altLang="zh-CN" dirty="0" smtClean="0"/>
              <a:t>Node</a:t>
            </a:r>
            <a:r>
              <a:rPr kumimoji="1" lang="zh-CN" altLang="en-US" dirty="0" smtClean="0"/>
              <a:t>中执行分析：</a:t>
            </a:r>
            <a:endParaRPr kumimoji="1" lang="en-US" altLang="zh-CN" dirty="0" smtClean="0"/>
          </a:p>
          <a:p>
            <a:r>
              <a:rPr kumimoji="1" lang="en-US" altLang="zh-CN" sz="1400" dirty="0" smtClean="0"/>
              <a:t>1.</a:t>
            </a:r>
            <a:r>
              <a:rPr kumimoji="1" lang="zh-CN" altLang="en-US" sz="1400" dirty="0" smtClean="0"/>
              <a:t>主线程开始执行</a:t>
            </a:r>
            <a:endParaRPr kumimoji="1" lang="en-US" altLang="zh-CN" sz="1400" dirty="0" smtClean="0"/>
          </a:p>
          <a:p>
            <a:r>
              <a:rPr kumimoji="1" lang="en-US" altLang="zh-CN" sz="1400" dirty="0" smtClean="0"/>
              <a:t>2.</a:t>
            </a:r>
            <a:r>
              <a:rPr kumimoji="1" lang="zh-CN" altLang="en-US" sz="1400" dirty="0" smtClean="0"/>
              <a:t>输出</a:t>
            </a:r>
            <a:r>
              <a:rPr kumimoji="1" lang="en-US" altLang="zh-CN" sz="1400" dirty="0" smtClean="0">
                <a:solidFill>
                  <a:srgbClr val="FF0000"/>
                </a:solidFill>
              </a:rPr>
              <a:t>a</a:t>
            </a:r>
          </a:p>
          <a:p>
            <a:r>
              <a:rPr kumimoji="1" lang="en-US" altLang="zh-CN" sz="1400" dirty="0" smtClean="0"/>
              <a:t>3.set1</a:t>
            </a:r>
            <a:r>
              <a:rPr kumimoji="1" lang="zh-CN" altLang="en-US" sz="1400" dirty="0" smtClean="0"/>
              <a:t>进入</a:t>
            </a:r>
            <a:r>
              <a:rPr kumimoji="1" lang="en-US" altLang="zh-CN" sz="1400" dirty="0" smtClean="0"/>
              <a:t>timers</a:t>
            </a:r>
            <a:r>
              <a:rPr kumimoji="1" lang="zh-CN" altLang="en-US" sz="1400" dirty="0" smtClean="0"/>
              <a:t>队列</a:t>
            </a:r>
            <a:endParaRPr kumimoji="1" lang="en-US" altLang="zh-CN" sz="1400" dirty="0" smtClean="0"/>
          </a:p>
          <a:p>
            <a:r>
              <a:rPr kumimoji="1" lang="en-US" altLang="zh-CN" sz="1400" dirty="0" smtClean="0"/>
              <a:t>4.</a:t>
            </a:r>
            <a:r>
              <a:rPr kumimoji="1" lang="zh-CN" altLang="en-US" sz="1400" dirty="0" smtClean="0"/>
              <a:t>输出</a:t>
            </a:r>
            <a:r>
              <a:rPr kumimoji="1" lang="en-US" altLang="zh-CN" sz="1400" dirty="0">
                <a:solidFill>
                  <a:srgbClr val="FF0000"/>
                </a:solidFill>
              </a:rPr>
              <a:t>e</a:t>
            </a:r>
          </a:p>
          <a:p>
            <a:r>
              <a:rPr kumimoji="1" lang="en-US" altLang="zh-CN" sz="1400" dirty="0" smtClean="0"/>
              <a:t>5.pro2</a:t>
            </a:r>
            <a:r>
              <a:rPr kumimoji="1" lang="zh-CN" altLang="en-US" sz="1400" dirty="0" smtClean="0"/>
              <a:t>进入微任务队列</a:t>
            </a:r>
            <a:endParaRPr kumimoji="1" lang="en-US" altLang="zh-CN" sz="1400" dirty="0" smtClean="0"/>
          </a:p>
          <a:p>
            <a:r>
              <a:rPr kumimoji="1" lang="en-US" altLang="zh-CN" sz="1400" dirty="0" smtClean="0"/>
              <a:t>6.set2</a:t>
            </a:r>
            <a:r>
              <a:rPr kumimoji="1" lang="zh-CN" altLang="en-US" sz="1400" dirty="0" smtClean="0"/>
              <a:t>进入</a:t>
            </a:r>
            <a:r>
              <a:rPr kumimoji="1" lang="en-US" altLang="zh-CN" sz="1400" dirty="0"/>
              <a:t>timers</a:t>
            </a:r>
            <a:r>
              <a:rPr kumimoji="1" lang="zh-CN" altLang="en-US" sz="1400" dirty="0"/>
              <a:t>队列</a:t>
            </a:r>
            <a:endParaRPr kumimoji="1" lang="en-US" altLang="zh-CN" sz="1400" dirty="0"/>
          </a:p>
          <a:p>
            <a:r>
              <a:rPr kumimoji="1" lang="en-US" altLang="zh-CN" sz="1400" dirty="0" smtClean="0"/>
              <a:t>7.</a:t>
            </a:r>
            <a:r>
              <a:rPr kumimoji="1" lang="zh-CN" altLang="en-US" sz="1400" dirty="0" smtClean="0"/>
              <a:t>执行结束。此时</a:t>
            </a:r>
            <a:r>
              <a:rPr kumimoji="1" lang="en-US" altLang="zh-CN" sz="1400" dirty="0"/>
              <a:t>timers</a:t>
            </a:r>
            <a:r>
              <a:rPr kumimoji="1" lang="zh-CN" altLang="en-US" sz="1400" dirty="0" smtClean="0"/>
              <a:t>队列中有</a:t>
            </a:r>
            <a:r>
              <a:rPr kumimoji="1" lang="en-US" altLang="zh-CN" sz="1400" dirty="0" smtClean="0"/>
              <a:t>set1,set2</a:t>
            </a:r>
            <a:r>
              <a:rPr kumimoji="1" lang="zh-CN" altLang="en-US" sz="1400" dirty="0" smtClean="0"/>
              <a:t>。微任务队列中有</a:t>
            </a:r>
            <a:r>
              <a:rPr kumimoji="1" lang="en-US" altLang="zh-CN" sz="1400" dirty="0" smtClean="0"/>
              <a:t>pro2</a:t>
            </a:r>
            <a:r>
              <a:rPr kumimoji="1" lang="zh-CN" altLang="en-US" sz="1400" dirty="0" smtClean="0"/>
              <a:t>。</a:t>
            </a:r>
            <a:endParaRPr kumimoji="1" lang="en-US" altLang="zh-CN" sz="1400" dirty="0" smtClean="0"/>
          </a:p>
          <a:p>
            <a:r>
              <a:rPr kumimoji="1" lang="en-US" altLang="zh-CN" sz="1400" dirty="0" smtClean="0"/>
              <a:t>8.</a:t>
            </a:r>
            <a:r>
              <a:rPr kumimoji="1" lang="zh-CN" altLang="en-US" sz="1400" dirty="0" smtClean="0"/>
              <a:t>遍历微任务队列。执行</a:t>
            </a:r>
            <a:r>
              <a:rPr kumimoji="1" lang="en-US" altLang="zh-CN" sz="1400" dirty="0" smtClean="0"/>
              <a:t>pro2</a:t>
            </a:r>
            <a:r>
              <a:rPr kumimoji="1" lang="zh-CN" altLang="en-US" sz="1400" dirty="0" smtClean="0"/>
              <a:t>，输出</a:t>
            </a:r>
            <a:r>
              <a:rPr kumimoji="1" lang="en-US" altLang="zh-CN" sz="1400" dirty="0">
                <a:solidFill>
                  <a:srgbClr val="FF0000"/>
                </a:solidFill>
              </a:rPr>
              <a:t>f</a:t>
            </a:r>
            <a:r>
              <a:rPr kumimoji="1" lang="zh-CN" altLang="en-US" sz="1400" dirty="0" smtClean="0"/>
              <a:t>，将</a:t>
            </a:r>
            <a:r>
              <a:rPr kumimoji="1" lang="en-US" altLang="zh-CN" sz="1400" dirty="0" smtClean="0"/>
              <a:t>pro2</a:t>
            </a:r>
            <a:r>
              <a:rPr kumimoji="1" lang="zh-CN" altLang="en-US" sz="1400" dirty="0" smtClean="0"/>
              <a:t>移除。</a:t>
            </a:r>
            <a:endParaRPr kumimoji="1" lang="en-US" altLang="zh-CN" sz="1400" dirty="0"/>
          </a:p>
          <a:p>
            <a:r>
              <a:rPr kumimoji="1" lang="en-US" altLang="zh-CN" sz="1400" b="1" dirty="0" smtClean="0"/>
              <a:t>9.</a:t>
            </a:r>
            <a:r>
              <a:rPr kumimoji="1" lang="zh-CN" altLang="en-US" sz="1400" b="1" dirty="0" smtClean="0"/>
              <a:t>遍历执行</a:t>
            </a:r>
            <a:r>
              <a:rPr kumimoji="1" lang="en-US" altLang="zh-CN" sz="1400" b="1" dirty="0"/>
              <a:t>timers</a:t>
            </a:r>
            <a:r>
              <a:rPr kumimoji="1" lang="zh-CN" altLang="en-US" sz="1400" b="1" dirty="0" smtClean="0"/>
              <a:t>队列，执行</a:t>
            </a:r>
            <a:r>
              <a:rPr kumimoji="1" lang="en-US" altLang="zh-CN" sz="1400" b="1" dirty="0" smtClean="0"/>
              <a:t>set1</a:t>
            </a:r>
            <a:r>
              <a:rPr kumimoji="1" lang="zh-CN" altLang="en-US" sz="1400" b="1" dirty="0" smtClean="0"/>
              <a:t>，输出</a:t>
            </a:r>
            <a:r>
              <a:rPr kumimoji="1" lang="en-US" altLang="zh-CN" sz="1400" b="1" dirty="0" err="1">
                <a:solidFill>
                  <a:srgbClr val="FF0000"/>
                </a:solidFill>
              </a:rPr>
              <a:t>b,c</a:t>
            </a:r>
            <a:r>
              <a:rPr kumimoji="1" lang="zh-CN" altLang="en-US" sz="1400" b="1" dirty="0" smtClean="0"/>
              <a:t>，</a:t>
            </a:r>
            <a:r>
              <a:rPr kumimoji="1" lang="en-US" altLang="zh-CN" sz="1400" b="1" dirty="0" smtClean="0"/>
              <a:t>pro1</a:t>
            </a:r>
            <a:r>
              <a:rPr kumimoji="1" lang="zh-CN" altLang="en-US" sz="1400" b="1" dirty="0" smtClean="0"/>
              <a:t>进入微任务队列，</a:t>
            </a:r>
            <a:r>
              <a:rPr kumimoji="1" lang="en-US" altLang="zh-CN" sz="1400" b="1" dirty="0" smtClean="0"/>
              <a:t>set1</a:t>
            </a:r>
            <a:r>
              <a:rPr kumimoji="1" lang="zh-CN" altLang="en-US" sz="1400" b="1" dirty="0" smtClean="0"/>
              <a:t>移除。执行</a:t>
            </a:r>
            <a:r>
              <a:rPr kumimoji="1" lang="en-US" altLang="zh-CN" sz="1400" b="1" dirty="0" smtClean="0"/>
              <a:t>set2</a:t>
            </a:r>
            <a:r>
              <a:rPr kumimoji="1" lang="zh-CN" altLang="en-US" sz="1400" b="1" dirty="0" smtClean="0"/>
              <a:t>，输出</a:t>
            </a:r>
            <a:r>
              <a:rPr kumimoji="1" lang="en-US" altLang="zh-CN" sz="1400" b="1" dirty="0">
                <a:solidFill>
                  <a:srgbClr val="FF0000"/>
                </a:solidFill>
              </a:rPr>
              <a:t>g,h</a:t>
            </a:r>
            <a:r>
              <a:rPr kumimoji="1" lang="en-US" altLang="zh-CN" sz="1400" b="1" dirty="0" smtClean="0"/>
              <a:t>,pro3</a:t>
            </a:r>
            <a:r>
              <a:rPr kumimoji="1" lang="zh-CN" altLang="en-US" sz="1400" b="1" dirty="0" smtClean="0"/>
              <a:t>进入微任务队列。</a:t>
            </a:r>
            <a:endParaRPr kumimoji="1" lang="en-US" altLang="zh-CN" sz="1400" b="1" dirty="0" smtClean="0"/>
          </a:p>
          <a:p>
            <a:r>
              <a:rPr kumimoji="1" lang="en-US" altLang="zh-CN" sz="1400" dirty="0" smtClean="0"/>
              <a:t>10.</a:t>
            </a:r>
            <a:r>
              <a:rPr kumimoji="1" lang="zh-CN" altLang="en-US" sz="1400" dirty="0" smtClean="0"/>
              <a:t>执行结束。此时</a:t>
            </a:r>
            <a:r>
              <a:rPr kumimoji="1" lang="en-US" altLang="zh-CN" sz="1400" dirty="0"/>
              <a:t>timers</a:t>
            </a:r>
            <a:r>
              <a:rPr kumimoji="1" lang="zh-CN" altLang="en-US" sz="1400" dirty="0" smtClean="0"/>
              <a:t>队列中为空。</a:t>
            </a:r>
            <a:r>
              <a:rPr kumimoji="1" lang="zh-CN" altLang="en-US" sz="1400" dirty="0"/>
              <a:t>微任务队列中有</a:t>
            </a:r>
            <a:r>
              <a:rPr kumimoji="1" lang="en-US" altLang="zh-CN" sz="1400" dirty="0" smtClean="0"/>
              <a:t>pro1</a:t>
            </a:r>
            <a:r>
              <a:rPr kumimoji="1" lang="zh-CN" altLang="en-US" sz="1400" dirty="0" smtClean="0"/>
              <a:t>，</a:t>
            </a:r>
            <a:r>
              <a:rPr kumimoji="1" lang="en-US" altLang="zh-CN" sz="1400" dirty="0" smtClean="0"/>
              <a:t>pro3</a:t>
            </a:r>
            <a:r>
              <a:rPr kumimoji="1" lang="zh-CN" altLang="en-US" sz="1400" dirty="0" smtClean="0"/>
              <a:t>。</a:t>
            </a:r>
            <a:endParaRPr kumimoji="1" lang="en-US" altLang="zh-CN" sz="1400" dirty="0" smtClean="0"/>
          </a:p>
          <a:p>
            <a:r>
              <a:rPr kumimoji="1" lang="en-US" altLang="zh-CN" sz="1400" dirty="0" smtClean="0"/>
              <a:t>11.</a:t>
            </a:r>
            <a:r>
              <a:rPr kumimoji="1" lang="zh-CN" altLang="en-US" sz="1400" dirty="0" smtClean="0"/>
              <a:t>遍历微任务队列，执行</a:t>
            </a:r>
            <a:r>
              <a:rPr kumimoji="1" lang="en-US" altLang="zh-CN" sz="1400" dirty="0" smtClean="0"/>
              <a:t>pro1</a:t>
            </a:r>
            <a:r>
              <a:rPr kumimoji="1" lang="zh-CN" altLang="en-US" sz="1400" dirty="0" smtClean="0"/>
              <a:t>，输出</a:t>
            </a:r>
            <a:r>
              <a:rPr kumimoji="1" lang="en-US" altLang="zh-CN" sz="1400" dirty="0">
                <a:solidFill>
                  <a:srgbClr val="FF0000"/>
                </a:solidFill>
              </a:rPr>
              <a:t>d</a:t>
            </a:r>
            <a:r>
              <a:rPr kumimoji="1" lang="zh-CN" altLang="en-US" sz="1400" dirty="0" smtClean="0"/>
              <a:t>，将</a:t>
            </a:r>
            <a:r>
              <a:rPr kumimoji="1" lang="en-US" altLang="zh-CN" sz="1400" dirty="0" smtClean="0"/>
              <a:t>pro1</a:t>
            </a:r>
            <a:r>
              <a:rPr kumimoji="1" lang="zh-CN" altLang="en-US" sz="1400" dirty="0" smtClean="0"/>
              <a:t>移除</a:t>
            </a:r>
            <a:r>
              <a:rPr kumimoji="1" lang="en-US" altLang="zh-CN" sz="1400" dirty="0" smtClean="0"/>
              <a:t>,</a:t>
            </a:r>
          </a:p>
          <a:p>
            <a:r>
              <a:rPr kumimoji="1" lang="zh-CN" altLang="en-US" sz="1400" dirty="0" smtClean="0"/>
              <a:t>执行</a:t>
            </a:r>
            <a:r>
              <a:rPr kumimoji="1" lang="en-US" altLang="zh-CN" sz="1400" dirty="0" smtClean="0"/>
              <a:t>pro3</a:t>
            </a:r>
            <a:r>
              <a:rPr kumimoji="1" lang="zh-CN" altLang="en-US" sz="1400" dirty="0" smtClean="0"/>
              <a:t>，输出</a:t>
            </a:r>
            <a:r>
              <a:rPr kumimoji="1" lang="en-US" altLang="zh-CN" sz="1400" dirty="0" err="1">
                <a:solidFill>
                  <a:srgbClr val="FF0000"/>
                </a:solidFill>
              </a:rPr>
              <a:t>i</a:t>
            </a:r>
            <a:r>
              <a:rPr kumimoji="1" lang="zh-CN" altLang="en-US" sz="1400" dirty="0" smtClean="0"/>
              <a:t>，</a:t>
            </a:r>
            <a:r>
              <a:rPr kumimoji="1" lang="zh-CN" altLang="en-US" sz="1400" dirty="0"/>
              <a:t>将</a:t>
            </a:r>
            <a:r>
              <a:rPr kumimoji="1" lang="en-US" altLang="zh-CN" sz="1400" dirty="0" smtClean="0"/>
              <a:t>pro3</a:t>
            </a:r>
            <a:r>
              <a:rPr kumimoji="1" lang="zh-CN" altLang="en-US" sz="1400" dirty="0" smtClean="0"/>
              <a:t>移除</a:t>
            </a:r>
            <a:endParaRPr kumimoji="1" lang="en-US" altLang="zh-CN" sz="1400" dirty="0"/>
          </a:p>
        </p:txBody>
      </p:sp>
      <p:sp>
        <p:nvSpPr>
          <p:cNvPr id="12" name="文本框 11"/>
          <p:cNvSpPr txBox="1"/>
          <p:nvPr/>
        </p:nvSpPr>
        <p:spPr>
          <a:xfrm>
            <a:off x="3676961" y="5373216"/>
            <a:ext cx="4130345" cy="369332"/>
          </a:xfrm>
          <a:prstGeom prst="rect">
            <a:avLst/>
          </a:prstGeom>
          <a:noFill/>
        </p:spPr>
        <p:txBody>
          <a:bodyPr wrap="square" rtlCol="0">
            <a:spAutoFit/>
          </a:bodyPr>
          <a:lstStyle/>
          <a:p>
            <a:r>
              <a:rPr kumimoji="1" lang="zh-CN" altLang="en-US" dirty="0" smtClean="0"/>
              <a:t>执行结果：</a:t>
            </a:r>
            <a:r>
              <a:rPr kumimoji="1" lang="en-US" altLang="zh-CN" dirty="0" smtClean="0"/>
              <a:t>a</a:t>
            </a:r>
            <a:r>
              <a:rPr kumimoji="1" lang="zh-CN" altLang="en-US" dirty="0" smtClean="0"/>
              <a:t> </a:t>
            </a:r>
            <a:r>
              <a:rPr kumimoji="1" lang="en-US" altLang="zh-CN" dirty="0" smtClean="0"/>
              <a:t>e f b c g h d </a:t>
            </a:r>
            <a:r>
              <a:rPr kumimoji="1" lang="en-US" altLang="zh-CN" dirty="0" err="1" smtClean="0"/>
              <a:t>i</a:t>
            </a:r>
            <a:endParaRPr kumimoji="1"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26" y="1122865"/>
            <a:ext cx="2522894" cy="5594811"/>
          </a:xfrm>
          <a:prstGeom prst="rect">
            <a:avLst/>
          </a:prstGeom>
        </p:spPr>
      </p:pic>
    </p:spTree>
    <p:extLst>
      <p:ext uri="{BB962C8B-B14F-4D97-AF65-F5344CB8AC3E}">
        <p14:creationId xmlns:p14="http://schemas.microsoft.com/office/powerpoint/2010/main" val="965506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五.  参考资料</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168808" y="406400"/>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2" name="文本框 1"/>
          <p:cNvSpPr txBox="1"/>
          <p:nvPr/>
        </p:nvSpPr>
        <p:spPr>
          <a:xfrm>
            <a:off x="251520" y="1233333"/>
            <a:ext cx="8558051" cy="4247317"/>
          </a:xfrm>
          <a:prstGeom prst="rect">
            <a:avLst/>
          </a:prstGeom>
          <a:noFill/>
        </p:spPr>
        <p:txBody>
          <a:bodyPr wrap="square" rtlCol="0">
            <a:spAutoFit/>
          </a:bodyPr>
          <a:lstStyle/>
          <a:p>
            <a:r>
              <a:rPr lang="en-US" altLang="zh-CN" dirty="0"/>
              <a:t>1.JavaScript</a:t>
            </a:r>
            <a:r>
              <a:rPr lang="zh-CN" altLang="en-US" dirty="0"/>
              <a:t>中的</a:t>
            </a:r>
            <a:r>
              <a:rPr lang="en-US" altLang="zh-CN" dirty="0"/>
              <a:t>JS</a:t>
            </a:r>
            <a:r>
              <a:rPr lang="zh-CN" altLang="en-US" dirty="0"/>
              <a:t>引擎的执行机制</a:t>
            </a:r>
          </a:p>
          <a:p>
            <a:r>
              <a:rPr lang="en-US" altLang="zh-CN" dirty="0">
                <a:hlinkClick r:id="rId2"/>
              </a:rPr>
              <a:t>https://</a:t>
            </a:r>
            <a:r>
              <a:rPr lang="en-US" altLang="zh-CN" dirty="0" smtClean="0">
                <a:hlinkClick r:id="rId2"/>
              </a:rPr>
              <a:t>zhuanlan.zhihu.com/p/33105489</a:t>
            </a:r>
            <a:r>
              <a:rPr lang="en-US" altLang="zh-CN" dirty="0"/>
              <a:t/>
            </a:r>
            <a:br>
              <a:rPr lang="en-US" altLang="zh-CN" dirty="0"/>
            </a:br>
            <a:r>
              <a:rPr lang="en-US" altLang="zh-CN" dirty="0"/>
              <a:t>2.</a:t>
            </a:r>
            <a:r>
              <a:rPr lang="zh-CN" altLang="en-US" dirty="0"/>
              <a:t>从一道执行题，了解</a:t>
            </a:r>
            <a:r>
              <a:rPr lang="en-US" altLang="zh-CN" dirty="0"/>
              <a:t>Node</a:t>
            </a:r>
            <a:r>
              <a:rPr lang="zh-CN" altLang="en-US" dirty="0"/>
              <a:t>中</a:t>
            </a:r>
            <a:r>
              <a:rPr lang="en-US" altLang="zh-CN" dirty="0"/>
              <a:t>JS</a:t>
            </a:r>
            <a:r>
              <a:rPr lang="zh-CN" altLang="en-US" dirty="0"/>
              <a:t>执行机制</a:t>
            </a:r>
          </a:p>
          <a:p>
            <a:r>
              <a:rPr lang="en-US" altLang="zh-CN" dirty="0">
                <a:hlinkClick r:id="rId3"/>
              </a:rPr>
              <a:t>https://</a:t>
            </a:r>
            <a:r>
              <a:rPr lang="en-US" altLang="zh-CN" dirty="0" smtClean="0">
                <a:hlinkClick r:id="rId3"/>
              </a:rPr>
              <a:t>juejin.im/post/5b16a388f265da6e113f7a3d</a:t>
            </a:r>
            <a:r>
              <a:rPr lang="en-US" altLang="zh-CN" dirty="0"/>
              <a:t/>
            </a:r>
            <a:br>
              <a:rPr lang="en-US" altLang="zh-CN" dirty="0"/>
            </a:br>
            <a:r>
              <a:rPr lang="en-US" altLang="zh-CN" dirty="0"/>
              <a:t>3.JS</a:t>
            </a:r>
            <a:r>
              <a:rPr lang="zh-CN" altLang="en-US" dirty="0"/>
              <a:t>引擎的执行机制</a:t>
            </a:r>
          </a:p>
          <a:p>
            <a:r>
              <a:rPr lang="en-US" altLang="zh-CN" dirty="0">
                <a:hlinkClick r:id="rId4"/>
              </a:rPr>
              <a:t>https://</a:t>
            </a:r>
            <a:r>
              <a:rPr lang="en-US" altLang="zh-CN" dirty="0" smtClean="0">
                <a:hlinkClick r:id="rId4"/>
              </a:rPr>
              <a:t>juejin.im/post/5a98c371518825556a71d397</a:t>
            </a:r>
            <a:r>
              <a:rPr lang="en-US" altLang="zh-CN" dirty="0"/>
              <a:t/>
            </a:r>
            <a:br>
              <a:rPr lang="en-US" altLang="zh-CN" dirty="0"/>
            </a:br>
            <a:r>
              <a:rPr lang="en-US" altLang="zh-CN" dirty="0"/>
              <a:t>4.</a:t>
            </a:r>
            <a:r>
              <a:rPr lang="zh-CN" altLang="en-US" dirty="0"/>
              <a:t>一篇给小白看的 </a:t>
            </a:r>
            <a:r>
              <a:rPr lang="en-US" altLang="zh-CN" dirty="0"/>
              <a:t>JavaScript </a:t>
            </a:r>
            <a:r>
              <a:rPr lang="zh-CN" altLang="en-US" dirty="0"/>
              <a:t>引擎指南</a:t>
            </a:r>
          </a:p>
          <a:p>
            <a:r>
              <a:rPr lang="en-US" altLang="zh-CN" dirty="0">
                <a:hlinkClick r:id="rId5"/>
              </a:rPr>
              <a:t>http://web.jobbole.com/84351</a:t>
            </a:r>
            <a:r>
              <a:rPr lang="en-US" altLang="zh-CN" dirty="0" smtClean="0">
                <a:hlinkClick r:id="rId5"/>
              </a:rPr>
              <a:t>/</a:t>
            </a:r>
            <a:r>
              <a:rPr lang="en-US" altLang="zh-CN" dirty="0"/>
              <a:t/>
            </a:r>
            <a:br>
              <a:rPr lang="en-US" altLang="zh-CN" dirty="0"/>
            </a:br>
            <a:r>
              <a:rPr lang="en-US" altLang="zh-CN" dirty="0"/>
              <a:t>5.</a:t>
            </a:r>
            <a:r>
              <a:rPr lang="zh-CN" altLang="en-US" dirty="0"/>
              <a:t>微任务、宏任务与</a:t>
            </a:r>
            <a:r>
              <a:rPr lang="en-US" altLang="zh-CN" dirty="0"/>
              <a:t>Event-Loop</a:t>
            </a:r>
          </a:p>
          <a:p>
            <a:r>
              <a:rPr lang="en-US" altLang="zh-CN" dirty="0">
                <a:hlinkClick r:id="rId6"/>
              </a:rPr>
              <a:t>https://</a:t>
            </a:r>
            <a:r>
              <a:rPr lang="en-US" altLang="zh-CN" dirty="0" smtClean="0">
                <a:hlinkClick r:id="rId6"/>
              </a:rPr>
              <a:t>juejin.im/post/5b73d7a6518825610072b42b</a:t>
            </a:r>
            <a:r>
              <a:rPr lang="en-US" altLang="zh-CN" dirty="0"/>
              <a:t/>
            </a:r>
            <a:br>
              <a:rPr lang="en-US" altLang="zh-CN" dirty="0"/>
            </a:br>
            <a:r>
              <a:rPr lang="en-US" altLang="zh-CN" dirty="0"/>
              <a:t>6.Node </a:t>
            </a:r>
            <a:r>
              <a:rPr lang="zh-CN" altLang="en-US" dirty="0"/>
              <a:t>定时器详解</a:t>
            </a:r>
          </a:p>
          <a:p>
            <a:r>
              <a:rPr lang="en-US" altLang="zh-CN" dirty="0">
                <a:hlinkClick r:id="rId7"/>
              </a:rPr>
              <a:t>http://</a:t>
            </a:r>
            <a:r>
              <a:rPr lang="en-US" altLang="zh-CN" dirty="0" smtClean="0">
                <a:hlinkClick r:id="rId7"/>
              </a:rPr>
              <a:t>www.ruanyifeng.com/blog/2018/02/node-event-loop.html</a:t>
            </a:r>
            <a:endParaRPr lang="en-US" altLang="zh-CN" dirty="0" smtClean="0"/>
          </a:p>
          <a:p>
            <a:r>
              <a:rPr lang="en-US" altLang="zh-CN" dirty="0" smtClean="0"/>
              <a:t>7.</a:t>
            </a:r>
            <a:r>
              <a:rPr lang="zh-CN" altLang="en-US" dirty="0" smtClean="0"/>
              <a:t>你不知道的</a:t>
            </a:r>
            <a:r>
              <a:rPr lang="en-US" altLang="zh-CN" dirty="0" smtClean="0"/>
              <a:t>JavaScript</a:t>
            </a:r>
            <a:r>
              <a:rPr lang="zh-CN" altLang="en-US" dirty="0" smtClean="0"/>
              <a:t>中卷</a:t>
            </a:r>
            <a:endParaRPr lang="en-US" altLang="zh-CN" dirty="0"/>
          </a:p>
          <a:p>
            <a:endParaRPr lang="en-US" altLang="zh-CN" dirty="0"/>
          </a:p>
          <a:p>
            <a:endParaRPr kumimoji="1" lang="zh-CN" altLang="en-US" dirty="0"/>
          </a:p>
        </p:txBody>
      </p:sp>
    </p:spTree>
    <p:extLst>
      <p:ext uri="{BB962C8B-B14F-4D97-AF65-F5344CB8AC3E}">
        <p14:creationId xmlns:p14="http://schemas.microsoft.com/office/powerpoint/2010/main" val="1555567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59" y="1745432"/>
            <a:ext cx="3816424" cy="5112568"/>
          </a:xfrm>
          <a:prstGeom prst="rect">
            <a:avLst/>
          </a:prstGeom>
        </p:spPr>
      </p:pic>
      <p:sp>
        <p:nvSpPr>
          <p:cNvPr id="3" name="TextBox 2"/>
          <p:cNvSpPr txBox="1"/>
          <p:nvPr/>
        </p:nvSpPr>
        <p:spPr>
          <a:xfrm>
            <a:off x="1601763" y="2204864"/>
            <a:ext cx="8414085" cy="1200329"/>
          </a:xfrm>
          <a:prstGeom prst="rect">
            <a:avLst/>
          </a:prstGeom>
          <a:noFill/>
        </p:spPr>
        <p:txBody>
          <a:bodyPr wrap="square" rtlCol="0">
            <a:spAutoFit/>
          </a:bodyPr>
          <a:lstStyle/>
          <a:p>
            <a:r>
              <a:rPr lang="zh-CN" altLang="en-US" sz="7200" dirty="0" smtClean="0">
                <a:solidFill>
                  <a:srgbClr val="00B0F0"/>
                </a:solidFill>
              </a:rPr>
              <a:t>           </a:t>
            </a:r>
            <a:r>
              <a:rPr lang="zh-CN" altLang="en-US" sz="5400" dirty="0" smtClean="0">
                <a:solidFill>
                  <a:srgbClr val="00B0F0"/>
                </a:solidFill>
                <a:latin typeface="华文行楷" panose="02010800040101010101" pitchFamily="2" charset="-122"/>
                <a:ea typeface="华文行楷" panose="02010800040101010101" pitchFamily="2" charset="-122"/>
              </a:rPr>
              <a:t>谢谢！</a:t>
            </a:r>
            <a:endParaRPr lang="en-US" altLang="zh-CN" sz="5400" dirty="0" smtClean="0">
              <a:solidFill>
                <a:srgbClr val="00B0F0"/>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189175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2267744" y="1482768"/>
            <a:ext cx="4752528" cy="605257"/>
            <a:chOff x="-122869" y="-2162"/>
            <a:chExt cx="4320067" cy="649211"/>
          </a:xfrm>
        </p:grpSpPr>
        <p:sp>
          <p:nvSpPr>
            <p:cNvPr id="7171" name="TextBox 18"/>
            <p:cNvSpPr>
              <a:spLocks noChangeArrowheads="1"/>
            </p:cNvSpPr>
            <p:nvPr/>
          </p:nvSpPr>
          <p:spPr bwMode="auto">
            <a:xfrm>
              <a:off x="616104" y="-2162"/>
              <a:ext cx="3581094" cy="575508"/>
            </a:xfrm>
            <a:prstGeom prst="roundRect">
              <a:avLst>
                <a:gd name="adj" fmla="val 8176"/>
              </a:avLst>
            </a:prstGeom>
            <a:solidFill>
              <a:schemeClr val="bg1"/>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b="1" dirty="0">
                  <a:latin typeface="微软雅黑" pitchFamily="34" charset="-122"/>
                  <a:ea typeface="微软雅黑" pitchFamily="34" charset="-122"/>
                </a:rPr>
                <a:t>     </a:t>
              </a:r>
              <a:r>
                <a:rPr lang="en-US" altLang="zh-CN" sz="2800" b="1" dirty="0" smtClean="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   基础概念</a:t>
              </a:r>
              <a:endParaRPr lang="en-US" altLang="zh-CN" sz="2400" b="1" dirty="0">
                <a:latin typeface="微软雅黑" pitchFamily="34" charset="-122"/>
                <a:ea typeface="微软雅黑" pitchFamily="34" charset="-122"/>
              </a:endParaRPr>
            </a:p>
          </p:txBody>
        </p:sp>
        <p:sp>
          <p:nvSpPr>
            <p:cNvPr id="7172" name="椭圆 21"/>
            <p:cNvSpPr>
              <a:spLocks noChangeArrowheads="1"/>
            </p:cNvSpPr>
            <p:nvPr/>
          </p:nvSpPr>
          <p:spPr bwMode="auto">
            <a:xfrm>
              <a:off x="-122869" y="0"/>
              <a:ext cx="612831" cy="647049"/>
            </a:xfrm>
            <a:prstGeom prst="ellipse">
              <a:avLst/>
            </a:prstGeom>
            <a:solidFill>
              <a:srgbClr val="008AF2"/>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b="1" dirty="0">
                  <a:solidFill>
                    <a:schemeClr val="bg1"/>
                  </a:solidFill>
                  <a:ea typeface="微软雅黑" pitchFamily="34" charset="-122"/>
                </a:rPr>
                <a:t>一</a:t>
              </a:r>
            </a:p>
          </p:txBody>
        </p:sp>
      </p:grpSp>
      <p:sp>
        <p:nvSpPr>
          <p:cNvPr id="7173" name="矩形 23"/>
          <p:cNvSpPr>
            <a:spLocks noChangeArrowheads="1"/>
          </p:cNvSpPr>
          <p:nvPr/>
        </p:nvSpPr>
        <p:spPr bwMode="auto">
          <a:xfrm>
            <a:off x="0" y="696069"/>
            <a:ext cx="9144000" cy="287337"/>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a typeface="微软雅黑" pitchFamily="34" charset="-122"/>
            </a:endParaRPr>
          </a:p>
        </p:txBody>
      </p:sp>
      <p:grpSp>
        <p:nvGrpSpPr>
          <p:cNvPr id="7174" name="Group 6"/>
          <p:cNvGrpSpPr>
            <a:grpSpLocks/>
          </p:cNvGrpSpPr>
          <p:nvPr/>
        </p:nvGrpSpPr>
        <p:grpSpPr bwMode="auto">
          <a:xfrm>
            <a:off x="2267744" y="2477559"/>
            <a:ext cx="4752528" cy="591400"/>
            <a:chOff x="-122272" y="-159232"/>
            <a:chExt cx="4550964" cy="590950"/>
          </a:xfrm>
        </p:grpSpPr>
        <p:sp>
          <p:nvSpPr>
            <p:cNvPr id="7175" name="TextBox 25"/>
            <p:cNvSpPr>
              <a:spLocks noChangeArrowheads="1"/>
            </p:cNvSpPr>
            <p:nvPr/>
          </p:nvSpPr>
          <p:spPr bwMode="auto">
            <a:xfrm>
              <a:off x="638701" y="-159232"/>
              <a:ext cx="3789991" cy="575823"/>
            </a:xfrm>
            <a:prstGeom prst="roundRect">
              <a:avLst>
                <a:gd name="adj" fmla="val 8176"/>
              </a:avLst>
            </a:prstGeom>
            <a:solidFill>
              <a:schemeClr val="bg1"/>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dirty="0" smtClean="0">
                  <a:latin typeface="微软雅黑" pitchFamily="34" charset="-122"/>
                  <a:ea typeface="微软雅黑" pitchFamily="34" charset="-122"/>
                </a:rPr>
                <a:t>       浏览器中的事件循环</a:t>
              </a:r>
              <a:endParaRPr lang="zh-CN" altLang="en-US" sz="2400" b="1" dirty="0">
                <a:latin typeface="微软雅黑" pitchFamily="34" charset="-122"/>
                <a:ea typeface="微软雅黑" pitchFamily="34" charset="-122"/>
              </a:endParaRPr>
            </a:p>
          </p:txBody>
        </p:sp>
        <p:sp>
          <p:nvSpPr>
            <p:cNvPr id="7176" name="椭圆 26"/>
            <p:cNvSpPr>
              <a:spLocks noChangeArrowheads="1"/>
            </p:cNvSpPr>
            <p:nvPr/>
          </p:nvSpPr>
          <p:spPr bwMode="auto">
            <a:xfrm>
              <a:off x="-122272" y="-142966"/>
              <a:ext cx="627074" cy="574684"/>
            </a:xfrm>
            <a:prstGeom prst="ellipse">
              <a:avLst/>
            </a:prstGeom>
            <a:solidFill>
              <a:srgbClr val="008AF2"/>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b="1" dirty="0">
                  <a:solidFill>
                    <a:schemeClr val="bg1"/>
                  </a:solidFill>
                  <a:ea typeface="微软雅黑" pitchFamily="34" charset="-122"/>
                </a:rPr>
                <a:t>二</a:t>
              </a:r>
              <a:endParaRPr lang="zh-CN" altLang="en-US" sz="3600" b="1" dirty="0">
                <a:solidFill>
                  <a:schemeClr val="bg1"/>
                </a:solidFill>
                <a:latin typeface="Arial Unicode MS" pitchFamily="34" charset="-122"/>
                <a:ea typeface="Arial Unicode MS" pitchFamily="34" charset="-122"/>
                <a:cs typeface="Arial Unicode MS" pitchFamily="34" charset="-122"/>
              </a:endParaRPr>
            </a:p>
          </p:txBody>
        </p:sp>
      </p:grpSp>
      <p:sp>
        <p:nvSpPr>
          <p:cNvPr id="7186" name="Text Box 18"/>
          <p:cNvSpPr txBox="1">
            <a:spLocks noChangeArrowheads="1"/>
          </p:cNvSpPr>
          <p:nvPr/>
        </p:nvSpPr>
        <p:spPr bwMode="auto">
          <a:xfrm>
            <a:off x="323528" y="116632"/>
            <a:ext cx="18684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dirty="0">
                <a:ea typeface="微软雅黑" pitchFamily="34" charset="-122"/>
              </a:rPr>
              <a:t>目录</a:t>
            </a:r>
          </a:p>
        </p:txBody>
      </p:sp>
      <p:grpSp>
        <p:nvGrpSpPr>
          <p:cNvPr id="22" name="Group 6"/>
          <p:cNvGrpSpPr>
            <a:grpSpLocks/>
          </p:cNvGrpSpPr>
          <p:nvPr/>
        </p:nvGrpSpPr>
        <p:grpSpPr bwMode="auto">
          <a:xfrm>
            <a:off x="2267744" y="3512067"/>
            <a:ext cx="4752528" cy="576263"/>
            <a:chOff x="-37552" y="-941"/>
            <a:chExt cx="4752617" cy="575823"/>
          </a:xfrm>
        </p:grpSpPr>
        <p:sp>
          <p:nvSpPr>
            <p:cNvPr id="23" name="TextBox 25"/>
            <p:cNvSpPr>
              <a:spLocks noChangeArrowheads="1"/>
            </p:cNvSpPr>
            <p:nvPr/>
          </p:nvSpPr>
          <p:spPr bwMode="auto">
            <a:xfrm>
              <a:off x="758318" y="-941"/>
              <a:ext cx="3956747" cy="575823"/>
            </a:xfrm>
            <a:prstGeom prst="roundRect">
              <a:avLst>
                <a:gd name="adj" fmla="val 8176"/>
              </a:avLst>
            </a:prstGeom>
            <a:solidFill>
              <a:schemeClr val="bg1"/>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en-US" altLang="zh-CN" sz="2400" b="1" dirty="0" smtClean="0">
                <a:latin typeface="微软雅黑" pitchFamily="34" charset="-122"/>
                <a:ea typeface="微软雅黑" pitchFamily="34" charset="-122"/>
              </a:endParaRPr>
            </a:p>
            <a:p>
              <a:pPr eaLnBrk="1" hangingPunct="1"/>
              <a:r>
                <a:rPr lang="zh-CN" altLang="en-US" sz="2400" b="1" dirty="0" smtClean="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Node</a:t>
              </a:r>
              <a:r>
                <a:rPr lang="zh-CN" altLang="en-US" sz="2400" b="1" dirty="0" smtClean="0">
                  <a:latin typeface="微软雅黑" pitchFamily="34" charset="-122"/>
                  <a:ea typeface="微软雅黑" pitchFamily="34" charset="-122"/>
                </a:rPr>
                <a:t>中的事件循环</a:t>
              </a:r>
            </a:p>
            <a:p>
              <a:pPr eaLnBrk="1" hangingPunct="1"/>
              <a:endParaRPr lang="zh-CN" altLang="en-US" sz="2400" b="1" dirty="0">
                <a:latin typeface="微软雅黑" pitchFamily="34" charset="-122"/>
                <a:ea typeface="微软雅黑" pitchFamily="34" charset="-122"/>
              </a:endParaRPr>
            </a:p>
          </p:txBody>
        </p:sp>
        <p:sp>
          <p:nvSpPr>
            <p:cNvPr id="24" name="椭圆 26"/>
            <p:cNvSpPr>
              <a:spLocks noChangeArrowheads="1"/>
            </p:cNvSpPr>
            <p:nvPr/>
          </p:nvSpPr>
          <p:spPr bwMode="auto">
            <a:xfrm>
              <a:off x="-37552" y="0"/>
              <a:ext cx="627074" cy="574684"/>
            </a:xfrm>
            <a:prstGeom prst="ellipse">
              <a:avLst/>
            </a:prstGeom>
            <a:solidFill>
              <a:srgbClr val="008AF2"/>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b="1" dirty="0">
                  <a:solidFill>
                    <a:schemeClr val="bg1"/>
                  </a:solidFill>
                  <a:ea typeface="微软雅黑" pitchFamily="34" charset="-122"/>
                </a:rPr>
                <a:t>三</a:t>
              </a:r>
              <a:endParaRPr lang="zh-CN" altLang="en-US" sz="3600" b="1" dirty="0">
                <a:solidFill>
                  <a:schemeClr val="bg1"/>
                </a:solidFill>
                <a:latin typeface="Arial Unicode MS" pitchFamily="34" charset="-122"/>
                <a:ea typeface="Arial Unicode MS" pitchFamily="34" charset="-122"/>
                <a:cs typeface="Arial Unicode MS" pitchFamily="34" charset="-122"/>
              </a:endParaRPr>
            </a:p>
          </p:txBody>
        </p:sp>
      </p:grpSp>
      <p:grpSp>
        <p:nvGrpSpPr>
          <p:cNvPr id="25" name="Group 6"/>
          <p:cNvGrpSpPr>
            <a:grpSpLocks/>
          </p:cNvGrpSpPr>
          <p:nvPr/>
        </p:nvGrpSpPr>
        <p:grpSpPr bwMode="auto">
          <a:xfrm>
            <a:off x="2295529" y="4528371"/>
            <a:ext cx="4724744" cy="588391"/>
            <a:chOff x="-31284" y="-13258"/>
            <a:chExt cx="4939631" cy="587942"/>
          </a:xfrm>
        </p:grpSpPr>
        <p:sp>
          <p:nvSpPr>
            <p:cNvPr id="26" name="TextBox 25"/>
            <p:cNvSpPr>
              <a:spLocks noChangeArrowheads="1"/>
            </p:cNvSpPr>
            <p:nvPr/>
          </p:nvSpPr>
          <p:spPr bwMode="auto">
            <a:xfrm>
              <a:off x="794585" y="-13258"/>
              <a:ext cx="4113762" cy="575823"/>
            </a:xfrm>
            <a:prstGeom prst="roundRect">
              <a:avLst>
                <a:gd name="adj" fmla="val 8176"/>
              </a:avLst>
            </a:prstGeom>
            <a:solidFill>
              <a:schemeClr val="bg1"/>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400" b="1" dirty="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实践分析</a:t>
              </a:r>
              <a:endParaRPr lang="zh-CN" altLang="en-US" sz="2400" b="1" dirty="0">
                <a:latin typeface="微软雅黑" pitchFamily="34" charset="-122"/>
                <a:ea typeface="微软雅黑" pitchFamily="34" charset="-122"/>
              </a:endParaRPr>
            </a:p>
          </p:txBody>
        </p:sp>
        <p:sp>
          <p:nvSpPr>
            <p:cNvPr id="27" name="椭圆 26"/>
            <p:cNvSpPr>
              <a:spLocks noChangeArrowheads="1"/>
            </p:cNvSpPr>
            <p:nvPr/>
          </p:nvSpPr>
          <p:spPr bwMode="auto">
            <a:xfrm>
              <a:off x="-31284" y="0"/>
              <a:ext cx="658360" cy="574684"/>
            </a:xfrm>
            <a:prstGeom prst="ellipse">
              <a:avLst/>
            </a:prstGeom>
            <a:solidFill>
              <a:srgbClr val="008AF2"/>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b="1" dirty="0">
                  <a:solidFill>
                    <a:schemeClr val="bg1"/>
                  </a:solidFill>
                  <a:ea typeface="微软雅黑" pitchFamily="34" charset="-122"/>
                </a:rPr>
                <a:t>四</a:t>
              </a:r>
              <a:endParaRPr lang="zh-CN" altLang="en-US" sz="3600" b="1" dirty="0">
                <a:solidFill>
                  <a:schemeClr val="bg1"/>
                </a:solidFill>
                <a:latin typeface="Arial Unicode MS" pitchFamily="34" charset="-122"/>
                <a:ea typeface="Arial Unicode MS" pitchFamily="34" charset="-122"/>
                <a:cs typeface="Arial Unicode MS" pitchFamily="34" charset="-122"/>
              </a:endParaRPr>
            </a:p>
          </p:txBody>
        </p:sp>
      </p:grpSp>
      <p:grpSp>
        <p:nvGrpSpPr>
          <p:cNvPr id="31" name="Group 6"/>
          <p:cNvGrpSpPr>
            <a:grpSpLocks/>
          </p:cNvGrpSpPr>
          <p:nvPr/>
        </p:nvGrpSpPr>
        <p:grpSpPr bwMode="auto">
          <a:xfrm>
            <a:off x="2295529" y="5522573"/>
            <a:ext cx="4724743" cy="649788"/>
            <a:chOff x="-130871" y="-502002"/>
            <a:chExt cx="4724831" cy="649292"/>
          </a:xfrm>
        </p:grpSpPr>
        <p:sp>
          <p:nvSpPr>
            <p:cNvPr id="32" name="TextBox 25"/>
            <p:cNvSpPr>
              <a:spLocks noChangeArrowheads="1"/>
            </p:cNvSpPr>
            <p:nvPr/>
          </p:nvSpPr>
          <p:spPr bwMode="auto">
            <a:xfrm>
              <a:off x="654306" y="-465267"/>
              <a:ext cx="3939654" cy="575823"/>
            </a:xfrm>
            <a:prstGeom prst="roundRect">
              <a:avLst>
                <a:gd name="adj" fmla="val 8176"/>
              </a:avLst>
            </a:prstGeom>
            <a:solidFill>
              <a:schemeClr val="bg1"/>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400" b="1" dirty="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参考资料</a:t>
              </a:r>
              <a:endParaRPr lang="zh-CN" altLang="en-US" sz="2400" b="1" dirty="0">
                <a:latin typeface="微软雅黑" pitchFamily="34" charset="-122"/>
                <a:ea typeface="微软雅黑" pitchFamily="34" charset="-122"/>
              </a:endParaRPr>
            </a:p>
          </p:txBody>
        </p:sp>
        <p:sp>
          <p:nvSpPr>
            <p:cNvPr id="33" name="椭圆 26"/>
            <p:cNvSpPr>
              <a:spLocks noChangeArrowheads="1"/>
            </p:cNvSpPr>
            <p:nvPr/>
          </p:nvSpPr>
          <p:spPr bwMode="auto">
            <a:xfrm>
              <a:off x="-130871" y="-502002"/>
              <a:ext cx="627074" cy="649292"/>
            </a:xfrm>
            <a:prstGeom prst="ellipse">
              <a:avLst/>
            </a:prstGeom>
            <a:solidFill>
              <a:srgbClr val="008AF2"/>
            </a:solidFill>
            <a:ln w="19050" cmpd="sng">
              <a:solidFill>
                <a:srgbClr val="A6A6A6"/>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3600" b="1" dirty="0" smtClean="0">
                  <a:solidFill>
                    <a:schemeClr val="bg1"/>
                  </a:solidFill>
                  <a:ea typeface="微软雅黑" pitchFamily="34" charset="-122"/>
                </a:rPr>
                <a:t>五</a:t>
              </a:r>
              <a:endParaRPr lang="zh-CN" altLang="en-US" sz="3600" b="1" dirty="0">
                <a:solidFill>
                  <a:schemeClr val="bg1"/>
                </a:solidFill>
                <a:latin typeface="Arial Unicode MS" pitchFamily="34" charset="-122"/>
                <a:ea typeface="Arial Unicode MS" pitchFamily="34" charset="-122"/>
                <a:cs typeface="Arial Unicode MS" pitchFamily="34" charset="-122"/>
              </a:endParaRPr>
            </a:p>
          </p:txBody>
        </p:sp>
      </p:grpSp>
    </p:spTree>
    <p:extLst>
      <p:ext uri="{BB962C8B-B14F-4D97-AF65-F5344CB8AC3E}">
        <p14:creationId xmlns:p14="http://schemas.microsoft.com/office/powerpoint/2010/main" val="1242311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一.   基础概念</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2" name="文本框 1"/>
          <p:cNvSpPr txBox="1"/>
          <p:nvPr/>
        </p:nvSpPr>
        <p:spPr>
          <a:xfrm>
            <a:off x="297639" y="1196752"/>
            <a:ext cx="8234801" cy="3000821"/>
          </a:xfrm>
          <a:prstGeom prst="rect">
            <a:avLst/>
          </a:prstGeom>
          <a:noFill/>
        </p:spPr>
        <p:txBody>
          <a:bodyPr wrap="square" rtlCol="0">
            <a:spAutoFit/>
          </a:bodyPr>
          <a:lstStyle/>
          <a:p>
            <a:pPr>
              <a:lnSpc>
                <a:spcPct val="150000"/>
              </a:lnSpc>
            </a:pPr>
            <a:r>
              <a:rPr lang="en-US" altLang="zh-CN" sz="2400" dirty="0" smtClean="0"/>
              <a:t>1.javascript</a:t>
            </a:r>
            <a:r>
              <a:rPr lang="zh-CN" altLang="en-US" sz="2400" dirty="0"/>
              <a:t>是单线程</a:t>
            </a:r>
            <a:r>
              <a:rPr lang="zh-CN" altLang="en-US" sz="2400" dirty="0" smtClean="0"/>
              <a:t>语言</a:t>
            </a:r>
            <a:endParaRPr lang="en-US" altLang="zh-CN" sz="2400" dirty="0"/>
          </a:p>
          <a:p>
            <a:pPr>
              <a:lnSpc>
                <a:spcPct val="150000"/>
              </a:lnSpc>
            </a:pPr>
            <a:r>
              <a:rPr lang="en-US" altLang="zh-CN" sz="2400" dirty="0" smtClean="0"/>
              <a:t>    </a:t>
            </a:r>
            <a:r>
              <a:rPr lang="zh-CN" altLang="en-US" dirty="0" smtClean="0"/>
              <a:t>在</a:t>
            </a:r>
            <a:r>
              <a:rPr lang="zh-CN" altLang="en-US" dirty="0"/>
              <a:t>浏览器中一个页面永远只有一个线程在执行</a:t>
            </a:r>
            <a:r>
              <a:rPr lang="en-US" altLang="zh-CN" dirty="0" err="1"/>
              <a:t>js</a:t>
            </a:r>
            <a:r>
              <a:rPr lang="zh-CN" altLang="en-US" dirty="0"/>
              <a:t>脚本代</a:t>
            </a:r>
            <a:r>
              <a:rPr lang="zh-CN" altLang="en-US" dirty="0" smtClean="0"/>
              <a:t>码</a:t>
            </a:r>
            <a:endParaRPr lang="en-US" altLang="zh-CN" dirty="0" smtClean="0"/>
          </a:p>
          <a:p>
            <a:pPr>
              <a:lnSpc>
                <a:spcPct val="150000"/>
              </a:lnSpc>
            </a:pPr>
            <a:endParaRPr lang="en-US" altLang="zh-CN" dirty="0"/>
          </a:p>
          <a:p>
            <a:pPr>
              <a:lnSpc>
                <a:spcPct val="150000"/>
              </a:lnSpc>
            </a:pPr>
            <a:r>
              <a:rPr lang="en-US" altLang="zh-CN" sz="2400" dirty="0"/>
              <a:t>2. JS</a:t>
            </a:r>
            <a:r>
              <a:rPr lang="zh-CN" altLang="en-US" sz="2400" dirty="0"/>
              <a:t>的</a:t>
            </a:r>
            <a:r>
              <a:rPr lang="en-US" altLang="zh-CN" sz="2400" dirty="0"/>
              <a:t>Event Loop</a:t>
            </a:r>
            <a:r>
              <a:rPr lang="zh-CN" altLang="en-US" sz="2400" dirty="0"/>
              <a:t>是</a:t>
            </a:r>
            <a:r>
              <a:rPr lang="en-US" altLang="zh-CN" sz="2400" dirty="0"/>
              <a:t>JS</a:t>
            </a:r>
            <a:r>
              <a:rPr lang="zh-CN" altLang="en-US" sz="2400" dirty="0"/>
              <a:t>的执行</a:t>
            </a:r>
            <a:r>
              <a:rPr lang="zh-CN" altLang="en-US" sz="2400" dirty="0" smtClean="0"/>
              <a:t>机制</a:t>
            </a:r>
            <a:endParaRPr lang="en-US" altLang="zh-CN" dirty="0" smtClean="0"/>
          </a:p>
          <a:p>
            <a:pPr>
              <a:lnSpc>
                <a:spcPct val="150000"/>
              </a:lnSpc>
            </a:pPr>
            <a:r>
              <a:rPr lang="zh-CN" altLang="en-US" dirty="0" smtClean="0"/>
              <a:t>    </a:t>
            </a:r>
            <a:r>
              <a:rPr lang="en-US" altLang="zh-CN" dirty="0" err="1" smtClean="0"/>
              <a:t>javascript</a:t>
            </a:r>
            <a:r>
              <a:rPr lang="zh-CN" altLang="en-US" dirty="0"/>
              <a:t>是单线程语言</a:t>
            </a:r>
            <a:r>
              <a:rPr lang="en-US" altLang="zh-CN" dirty="0"/>
              <a:t>,</a:t>
            </a:r>
            <a:r>
              <a:rPr lang="zh-CN" altLang="en-US" dirty="0"/>
              <a:t>但是代码解析却十分的快速，不会发生解析阻塞。</a:t>
            </a:r>
          </a:p>
          <a:p>
            <a:pPr>
              <a:lnSpc>
                <a:spcPct val="150000"/>
              </a:lnSpc>
            </a:pPr>
            <a:r>
              <a:rPr lang="en-US" altLang="zh-CN" dirty="0" smtClean="0"/>
              <a:t>    </a:t>
            </a:r>
            <a:r>
              <a:rPr lang="en-US" altLang="zh-CN" dirty="0" err="1" smtClean="0"/>
              <a:t>javascript</a:t>
            </a:r>
            <a:r>
              <a:rPr lang="zh-CN" altLang="en-US" dirty="0"/>
              <a:t>是异步执行的，通过事件循环（</a:t>
            </a:r>
            <a:r>
              <a:rPr lang="en-US" altLang="zh-CN" dirty="0"/>
              <a:t>Event Loop</a:t>
            </a:r>
            <a:r>
              <a:rPr lang="zh-CN" altLang="en-US" dirty="0"/>
              <a:t>）的方式实现</a:t>
            </a:r>
            <a:r>
              <a:rPr lang="zh-CN" altLang="en-US" dirty="0" smtClean="0"/>
              <a:t>。</a:t>
            </a:r>
            <a:endParaRPr lang="en-US" altLang="zh-CN" dirty="0" smtClean="0"/>
          </a:p>
        </p:txBody>
      </p:sp>
    </p:spTree>
    <p:extLst>
      <p:ext uri="{BB962C8B-B14F-4D97-AF65-F5344CB8AC3E}">
        <p14:creationId xmlns:p14="http://schemas.microsoft.com/office/powerpoint/2010/main" val="1397327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一.   基础概念</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2" name="文本框 1"/>
          <p:cNvSpPr txBox="1"/>
          <p:nvPr/>
        </p:nvSpPr>
        <p:spPr>
          <a:xfrm>
            <a:off x="297639" y="1052736"/>
            <a:ext cx="8234801" cy="369332"/>
          </a:xfrm>
          <a:prstGeom prst="rect">
            <a:avLst/>
          </a:prstGeom>
          <a:noFill/>
        </p:spPr>
        <p:txBody>
          <a:bodyPr wrap="square" rtlCol="0">
            <a:spAutoFit/>
          </a:bodyPr>
          <a:lstStyle/>
          <a:p>
            <a:r>
              <a:rPr lang="zh-CN" altLang="en-US" dirty="0" smtClean="0"/>
              <a:t>异步：程序</a:t>
            </a:r>
            <a:r>
              <a:rPr lang="zh-CN" altLang="en-US" dirty="0"/>
              <a:t>中现在运行的部分和将来运行的部分之间的关系就是异步编程的核心</a:t>
            </a:r>
            <a:r>
              <a:rPr lang="zh-CN" altLang="en-US" dirty="0" smtClean="0"/>
              <a:t>。</a:t>
            </a:r>
            <a:endParaRPr lang="zh-CN" altLang="en-US" dirty="0"/>
          </a:p>
        </p:txBody>
      </p:sp>
      <p:sp>
        <p:nvSpPr>
          <p:cNvPr id="3" name="文本框 2"/>
          <p:cNvSpPr txBox="1"/>
          <p:nvPr/>
        </p:nvSpPr>
        <p:spPr>
          <a:xfrm>
            <a:off x="297639" y="1522297"/>
            <a:ext cx="889985" cy="369332"/>
          </a:xfrm>
          <a:prstGeom prst="rect">
            <a:avLst/>
          </a:prstGeom>
          <a:noFill/>
        </p:spPr>
        <p:txBody>
          <a:bodyPr wrap="square" rtlCol="0">
            <a:spAutoFit/>
          </a:bodyPr>
          <a:lstStyle/>
          <a:p>
            <a:r>
              <a:rPr lang="zh-CN" altLang="en-US" dirty="0" smtClean="0"/>
              <a:t>例</a:t>
            </a:r>
            <a:r>
              <a:rPr lang="en-US" altLang="zh-CN" dirty="0" smtClean="0"/>
              <a:t>1</a:t>
            </a:r>
            <a:r>
              <a:rPr lang="zh-CN" altLang="en-US" dirty="0" smtClean="0"/>
              <a:t>：</a:t>
            </a:r>
            <a:endParaRPr lang="en-US" altLang="zh-CN" dirty="0" smtClean="0"/>
          </a:p>
        </p:txBody>
      </p:sp>
      <p:sp>
        <p:nvSpPr>
          <p:cNvPr id="6" name="文本框 5"/>
          <p:cNvSpPr txBox="1"/>
          <p:nvPr/>
        </p:nvSpPr>
        <p:spPr>
          <a:xfrm>
            <a:off x="172899" y="5252142"/>
            <a:ext cx="8568952" cy="1291379"/>
          </a:xfrm>
          <a:prstGeom prst="rect">
            <a:avLst/>
          </a:prstGeom>
          <a:noFill/>
        </p:spPr>
        <p:txBody>
          <a:bodyPr wrap="square" rtlCol="0">
            <a:spAutoFit/>
          </a:bodyPr>
          <a:lstStyle/>
          <a:p>
            <a:pPr>
              <a:lnSpc>
                <a:spcPct val="150000"/>
              </a:lnSpc>
            </a:pPr>
            <a:r>
              <a:rPr lang="zh-CN" altLang="en-US" dirty="0" smtClean="0"/>
              <a:t>      任何</a:t>
            </a:r>
            <a:r>
              <a:rPr lang="zh-CN" altLang="en-US" dirty="0"/>
              <a:t>时候，只要将一段代码包装成一个函数，并指定它在响应某个事件</a:t>
            </a:r>
            <a:r>
              <a:rPr lang="en-US" altLang="zh-CN" dirty="0"/>
              <a:t>(</a:t>
            </a:r>
            <a:r>
              <a:rPr lang="zh-CN" altLang="en-US" dirty="0"/>
              <a:t>定时器、鼠标点击、</a:t>
            </a:r>
            <a:r>
              <a:rPr lang="en-US" altLang="zh-CN" dirty="0"/>
              <a:t>Ajax</a:t>
            </a:r>
            <a:r>
              <a:rPr lang="zh-CN" altLang="en-US" dirty="0"/>
              <a:t>响应等</a:t>
            </a:r>
            <a:r>
              <a:rPr lang="en-US" altLang="zh-CN" dirty="0"/>
              <a:t>)</a:t>
            </a:r>
            <a:r>
              <a:rPr lang="zh-CN" altLang="en-US" dirty="0"/>
              <a:t>时执行，你就是在代码中创建了一个将来执行的块，也由此在这个程序中引入了异步机制</a:t>
            </a:r>
            <a:r>
              <a:rPr lang="zh-CN" altLang="en-US" dirty="0" smtClean="0"/>
              <a:t>。</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89" y="2041393"/>
            <a:ext cx="3528392" cy="2956004"/>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944" y="1888721"/>
            <a:ext cx="3128624" cy="1677811"/>
          </a:xfrm>
          <a:prstGeom prst="rect">
            <a:avLst/>
          </a:prstGeom>
        </p:spPr>
      </p:pic>
      <p:sp>
        <p:nvSpPr>
          <p:cNvPr id="11" name="文本框 10"/>
          <p:cNvSpPr txBox="1"/>
          <p:nvPr/>
        </p:nvSpPr>
        <p:spPr>
          <a:xfrm>
            <a:off x="4463988" y="1549435"/>
            <a:ext cx="889985" cy="461665"/>
          </a:xfrm>
          <a:prstGeom prst="rect">
            <a:avLst/>
          </a:prstGeom>
          <a:noFill/>
        </p:spPr>
        <p:txBody>
          <a:bodyPr wrap="square" rtlCol="0">
            <a:spAutoFit/>
          </a:bodyPr>
          <a:lstStyle/>
          <a:p>
            <a:r>
              <a:rPr lang="zh-CN" altLang="en-US" sz="2400" b="1" dirty="0" smtClean="0">
                <a:solidFill>
                  <a:srgbClr val="FF0000"/>
                </a:solidFill>
              </a:rPr>
              <a:t>现在</a:t>
            </a:r>
            <a:endParaRPr lang="en-US" altLang="zh-CN" sz="2400" b="1" dirty="0" smtClean="0">
              <a:solidFill>
                <a:srgbClr val="FF0000"/>
              </a:solidFill>
            </a:endParaRPr>
          </a:p>
        </p:txBody>
      </p:sp>
      <p:sp>
        <p:nvSpPr>
          <p:cNvPr id="12" name="文本框 11"/>
          <p:cNvSpPr txBox="1"/>
          <p:nvPr/>
        </p:nvSpPr>
        <p:spPr>
          <a:xfrm>
            <a:off x="4457375" y="3696710"/>
            <a:ext cx="889985" cy="461665"/>
          </a:xfrm>
          <a:prstGeom prst="rect">
            <a:avLst/>
          </a:prstGeom>
          <a:noFill/>
        </p:spPr>
        <p:txBody>
          <a:bodyPr wrap="square" rtlCol="0">
            <a:spAutoFit/>
          </a:bodyPr>
          <a:lstStyle/>
          <a:p>
            <a:r>
              <a:rPr lang="zh-CN" altLang="en-US" sz="2400" b="1" dirty="0">
                <a:solidFill>
                  <a:srgbClr val="FF0000"/>
                </a:solidFill>
              </a:rPr>
              <a:t>将来</a:t>
            </a:r>
            <a:endParaRPr lang="en-US" altLang="zh-CN" sz="2400" b="1" dirty="0">
              <a:solidFill>
                <a:srgbClr val="FF0000"/>
              </a:solidFill>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048" y="4083187"/>
            <a:ext cx="3135520" cy="914024"/>
          </a:xfrm>
          <a:prstGeom prst="rect">
            <a:avLst/>
          </a:prstGeom>
        </p:spPr>
      </p:pic>
    </p:spTree>
    <p:extLst>
      <p:ext uri="{BB962C8B-B14F-4D97-AF65-F5344CB8AC3E}">
        <p14:creationId xmlns:p14="http://schemas.microsoft.com/office/powerpoint/2010/main" val="505012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一.   基础概念</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2" name="文本框 1"/>
          <p:cNvSpPr txBox="1"/>
          <p:nvPr/>
        </p:nvSpPr>
        <p:spPr>
          <a:xfrm>
            <a:off x="251520" y="1075036"/>
            <a:ext cx="8234801" cy="2400657"/>
          </a:xfrm>
          <a:prstGeom prst="rect">
            <a:avLst/>
          </a:prstGeom>
          <a:noFill/>
        </p:spPr>
        <p:txBody>
          <a:bodyPr wrap="square" rtlCol="0">
            <a:spAutoFit/>
          </a:bodyPr>
          <a:lstStyle/>
          <a:p>
            <a:r>
              <a:rPr lang="zh-CN" altLang="en-US" sz="2400" b="1" dirty="0" smtClean="0"/>
              <a:t>任务队列</a:t>
            </a:r>
            <a:endParaRPr lang="en-US" altLang="zh-CN" sz="2400" b="1" dirty="0" smtClean="0"/>
          </a:p>
          <a:p>
            <a:pPr>
              <a:lnSpc>
                <a:spcPct val="150000"/>
              </a:lnSpc>
            </a:pPr>
            <a:r>
              <a:rPr lang="zh-CN" altLang="en-US" dirty="0"/>
              <a:t> </a:t>
            </a:r>
            <a:r>
              <a:rPr lang="zh-CN" altLang="en-US" dirty="0" smtClean="0"/>
              <a:t>       任务队列</a:t>
            </a:r>
            <a:r>
              <a:rPr lang="zh-CN" altLang="en-US" dirty="0"/>
              <a:t>是一个存储着待执行任务的队列，其中的任务严格按照时间先后顺序执行，排在队头的任务将会率先执行，而排在队尾的任务会最后执行</a:t>
            </a:r>
            <a:r>
              <a:rPr lang="zh-CN" altLang="en-US" dirty="0" smtClean="0"/>
              <a:t>。</a:t>
            </a:r>
            <a:endParaRPr lang="en-US" altLang="zh-CN" dirty="0" smtClean="0"/>
          </a:p>
          <a:p>
            <a:pPr>
              <a:lnSpc>
                <a:spcPct val="150000"/>
              </a:lnSpc>
            </a:pPr>
            <a:endParaRPr lang="en-US" altLang="zh-CN" sz="2400" b="1" dirty="0" smtClean="0"/>
          </a:p>
          <a:p>
            <a:pPr>
              <a:lnSpc>
                <a:spcPct val="150000"/>
              </a:lnSpc>
            </a:pPr>
            <a:r>
              <a:rPr lang="zh-CN" altLang="en-US" sz="2400" b="1" dirty="0" smtClean="0"/>
              <a:t>异步</a:t>
            </a:r>
            <a:r>
              <a:rPr lang="zh-CN" altLang="en-US" sz="2400" b="1" dirty="0"/>
              <a:t>运行</a:t>
            </a:r>
            <a:r>
              <a:rPr lang="zh-CN" altLang="en-US" sz="2400" b="1" dirty="0" smtClean="0"/>
              <a:t>机制</a:t>
            </a:r>
            <a:endParaRPr lang="en-US" altLang="zh-CN" sz="2400" b="1"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920" y="2435569"/>
            <a:ext cx="3895836" cy="3874740"/>
          </a:xfrm>
          <a:prstGeom prst="rect">
            <a:avLst/>
          </a:prstGeom>
        </p:spPr>
      </p:pic>
    </p:spTree>
    <p:extLst>
      <p:ext uri="{BB962C8B-B14F-4D97-AF65-F5344CB8AC3E}">
        <p14:creationId xmlns:p14="http://schemas.microsoft.com/office/powerpoint/2010/main" val="1905255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一.   基础概念</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127125"/>
            <a:ext cx="4096462" cy="4650529"/>
          </a:xfrm>
          <a:prstGeom prst="rect">
            <a:avLst/>
          </a:prstGeom>
        </p:spPr>
      </p:pic>
    </p:spTree>
    <p:extLst>
      <p:ext uri="{BB962C8B-B14F-4D97-AF65-F5344CB8AC3E}">
        <p14:creationId xmlns:p14="http://schemas.microsoft.com/office/powerpoint/2010/main" val="2138510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二.   浏览器中的事件循环</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297639" y="1127125"/>
            <a:ext cx="5858537" cy="369332"/>
          </a:xfrm>
          <a:prstGeom prst="rect">
            <a:avLst/>
          </a:prstGeom>
          <a:noFill/>
        </p:spPr>
        <p:txBody>
          <a:bodyPr wrap="square" rtlCol="0">
            <a:spAutoFit/>
          </a:bodyPr>
          <a:lstStyle/>
          <a:p>
            <a:r>
              <a:rPr kumimoji="1" lang="zh-CN" altLang="en-US" dirty="0" smtClean="0"/>
              <a:t>宏任务和微任务</a:t>
            </a:r>
            <a:endParaRPr kumimoji="1"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640919"/>
            <a:ext cx="6804248" cy="4200761"/>
          </a:xfrm>
          <a:prstGeom prst="rect">
            <a:avLst/>
          </a:prstGeom>
        </p:spPr>
      </p:pic>
    </p:spTree>
    <p:extLst>
      <p:ext uri="{BB962C8B-B14F-4D97-AF65-F5344CB8AC3E}">
        <p14:creationId xmlns:p14="http://schemas.microsoft.com/office/powerpoint/2010/main" val="9547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二.   浏览器中的事件循环</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297639" y="1127125"/>
            <a:ext cx="5858537" cy="369332"/>
          </a:xfrm>
          <a:prstGeom prst="rect">
            <a:avLst/>
          </a:prstGeom>
          <a:noFill/>
        </p:spPr>
        <p:txBody>
          <a:bodyPr wrap="square" rtlCol="0">
            <a:spAutoFit/>
          </a:bodyPr>
          <a:lstStyle/>
          <a:p>
            <a:r>
              <a:rPr kumimoji="1" lang="zh-CN" altLang="en-US" dirty="0" smtClean="0"/>
              <a:t>浏览器中的事件循环</a:t>
            </a:r>
            <a:endParaRPr kumimoji="1" lang="zh-CN" altLang="en-US" dirty="0"/>
          </a:p>
        </p:txBody>
      </p:sp>
      <p:pic>
        <p:nvPicPr>
          <p:cNvPr id="2" name="图片 1"/>
          <p:cNvPicPr>
            <a:picLocks noChangeAspect="1"/>
          </p:cNvPicPr>
          <p:nvPr/>
        </p:nvPicPr>
        <p:blipFill>
          <a:blip r:embed="rId2"/>
          <a:stretch>
            <a:fillRect/>
          </a:stretch>
        </p:blipFill>
        <p:spPr>
          <a:xfrm>
            <a:off x="770411" y="1496457"/>
            <a:ext cx="5893569" cy="4937021"/>
          </a:xfrm>
          <a:prstGeom prst="rect">
            <a:avLst/>
          </a:prstGeom>
        </p:spPr>
      </p:pic>
    </p:spTree>
    <p:extLst>
      <p:ext uri="{BB962C8B-B14F-4D97-AF65-F5344CB8AC3E}">
        <p14:creationId xmlns:p14="http://schemas.microsoft.com/office/powerpoint/2010/main" val="987768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5"/>
          <p:cNvSpPr>
            <a:spLocks noChangeArrowheads="1"/>
          </p:cNvSpPr>
          <p:nvPr/>
        </p:nvSpPr>
        <p:spPr bwMode="auto">
          <a:xfrm>
            <a:off x="35496" y="406400"/>
            <a:ext cx="9108504" cy="576263"/>
          </a:xfrm>
          <a:prstGeom prst="rect">
            <a:avLst/>
          </a:prstGeom>
          <a:solidFill>
            <a:srgbClr val="008AF2"/>
          </a:solidFill>
          <a:ln>
            <a:noFill/>
          </a:ln>
          <a:effectLst>
            <a:outerShdw sx="102000" sy="102000" algn="ctr" rotWithShape="0">
              <a:srgbClr val="000000">
                <a:alpha val="31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200" b="1" dirty="0" smtClean="0">
                <a:solidFill>
                  <a:srgbClr val="FFFFFF"/>
                </a:solidFill>
                <a:latin typeface="微软雅黑" pitchFamily="34" charset="-122"/>
                <a:ea typeface="微软雅黑" pitchFamily="34" charset="-122"/>
              </a:rPr>
              <a:t>  </a:t>
            </a:r>
            <a:r>
              <a:rPr lang="zh-CN" altLang="en-US" sz="3200" b="1" dirty="0" smtClean="0">
                <a:solidFill>
                  <a:srgbClr val="FFFFFF"/>
                </a:solidFill>
                <a:latin typeface="微软雅黑" pitchFamily="34" charset="-122"/>
                <a:ea typeface="微软雅黑" pitchFamily="34" charset="-122"/>
              </a:rPr>
              <a:t>三.   </a:t>
            </a:r>
            <a:r>
              <a:rPr lang="en-US" altLang="zh-CN" sz="3200" b="1" dirty="0" smtClean="0">
                <a:solidFill>
                  <a:srgbClr val="FFFFFF"/>
                </a:solidFill>
                <a:latin typeface="微软雅黑" pitchFamily="34" charset="-122"/>
                <a:ea typeface="微软雅黑" pitchFamily="34" charset="-122"/>
              </a:rPr>
              <a:t>Node</a:t>
            </a:r>
            <a:r>
              <a:rPr lang="zh-CN" altLang="en-US" sz="3200" b="1" dirty="0" smtClean="0">
                <a:solidFill>
                  <a:srgbClr val="FFFFFF"/>
                </a:solidFill>
                <a:latin typeface="微软雅黑" pitchFamily="34" charset="-122"/>
                <a:ea typeface="微软雅黑" pitchFamily="34" charset="-122"/>
              </a:rPr>
              <a:t>中的事件循环</a:t>
            </a:r>
            <a:endParaRPr lang="zh-CN" altLang="en-US" sz="3200" dirty="0">
              <a:solidFill>
                <a:srgbClr val="FFFFFF"/>
              </a:solidFill>
              <a:latin typeface="微软雅黑" pitchFamily="34" charset="-122"/>
              <a:ea typeface="微软雅黑" pitchFamily="34" charset="-122"/>
            </a:endParaRPr>
          </a:p>
        </p:txBody>
      </p:sp>
      <p:sp>
        <p:nvSpPr>
          <p:cNvPr id="8197" name="Text Box 5"/>
          <p:cNvSpPr txBox="1">
            <a:spLocks noChangeArrowheads="1"/>
          </p:cNvSpPr>
          <p:nvPr/>
        </p:nvSpPr>
        <p:spPr bwMode="auto">
          <a:xfrm>
            <a:off x="297639" y="1127125"/>
            <a:ext cx="8640763" cy="43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2000" b="1" dirty="0" smtClean="0"/>
              <a:t>      </a:t>
            </a:r>
            <a:endParaRPr lang="zh-CN" altLang="en-US" sz="2000" b="1" dirty="0">
              <a:solidFill>
                <a:srgbClr val="FF0000"/>
              </a:solidFill>
              <a:latin typeface="Times New Roman" pitchFamily="18" charset="0"/>
              <a:cs typeface="Times New Roman" pitchFamily="18" charset="0"/>
            </a:endParaRPr>
          </a:p>
        </p:txBody>
      </p:sp>
      <p:sp>
        <p:nvSpPr>
          <p:cNvPr id="4" name="TextBox 3"/>
          <p:cNvSpPr txBox="1"/>
          <p:nvPr/>
        </p:nvSpPr>
        <p:spPr>
          <a:xfrm>
            <a:off x="3347864" y="3356992"/>
            <a:ext cx="738664" cy="1368152"/>
          </a:xfrm>
          <a:prstGeom prst="rect">
            <a:avLst/>
          </a:prstGeom>
          <a:noFill/>
        </p:spPr>
        <p:txBody>
          <a:bodyPr vert="eaVert" wrap="square" rtlCol="0">
            <a:spAutoFit/>
          </a:bodyPr>
          <a:lstStyle/>
          <a:p>
            <a:r>
              <a:rPr lang="zh-CN" altLang="en-US" sz="3600" dirty="0" smtClean="0">
                <a:solidFill>
                  <a:schemeClr val="bg1"/>
                </a:solidFill>
              </a:rPr>
              <a:t>绪论</a:t>
            </a:r>
            <a:endParaRPr lang="zh-CN" altLang="en-US" sz="3600" dirty="0">
              <a:solidFill>
                <a:schemeClr val="bg1"/>
              </a:solidFill>
            </a:endParaRPr>
          </a:p>
        </p:txBody>
      </p:sp>
      <p:sp>
        <p:nvSpPr>
          <p:cNvPr id="5" name="文本框 4"/>
          <p:cNvSpPr txBox="1"/>
          <p:nvPr/>
        </p:nvSpPr>
        <p:spPr>
          <a:xfrm>
            <a:off x="297639" y="1127125"/>
            <a:ext cx="8522833" cy="1338828"/>
          </a:xfrm>
          <a:prstGeom prst="rect">
            <a:avLst/>
          </a:prstGeom>
          <a:noFill/>
        </p:spPr>
        <p:txBody>
          <a:bodyPr wrap="square" rtlCol="0">
            <a:spAutoFit/>
          </a:bodyPr>
          <a:lstStyle/>
          <a:p>
            <a:pPr>
              <a:lnSpc>
                <a:spcPct val="150000"/>
              </a:lnSpc>
            </a:pPr>
            <a:r>
              <a:rPr lang="en-US" altLang="zh-CN" dirty="0" smtClean="0"/>
              <a:t>         Node </a:t>
            </a:r>
            <a:r>
              <a:rPr lang="zh-CN" altLang="en-US" dirty="0"/>
              <a:t>的异步语法比浏览器更复杂，因为它可以跟内核对话，</a:t>
            </a:r>
            <a:r>
              <a:rPr lang="zh-CN" altLang="en-US" dirty="0" smtClean="0"/>
              <a:t>不得不弄了</a:t>
            </a:r>
            <a:r>
              <a:rPr lang="zh-CN" altLang="en-US" dirty="0"/>
              <a:t>一个专门的库 </a:t>
            </a:r>
            <a:r>
              <a:rPr lang="en-US" altLang="zh-CN" u="sng" dirty="0" err="1" smtClean="0"/>
              <a:t>libuv</a:t>
            </a:r>
            <a:r>
              <a:rPr lang="zh-CN" altLang="en-US" dirty="0"/>
              <a:t> 做这件事。这个库负责各种回调函数的执行时间，毕竟异步任务最后还是要回到主线程，一个个排队执行。</a:t>
            </a:r>
            <a:endParaRPr kumimoji="1"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562966"/>
            <a:ext cx="6665243" cy="3872512"/>
          </a:xfrm>
          <a:prstGeom prst="rect">
            <a:avLst/>
          </a:prstGeom>
        </p:spPr>
      </p:pic>
    </p:spTree>
    <p:extLst>
      <p:ext uri="{BB962C8B-B14F-4D97-AF65-F5344CB8AC3E}">
        <p14:creationId xmlns:p14="http://schemas.microsoft.com/office/powerpoint/2010/main" val="179214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3777</TotalTime>
  <Words>1230</Words>
  <Application>Microsoft Macintosh PowerPoint</Application>
  <PresentationFormat>全屏显示(4:3)</PresentationFormat>
  <Paragraphs>161</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Arial Unicode MS</vt:lpstr>
      <vt:lpstr>Calibri</vt:lpstr>
      <vt:lpstr>Times New Roman</vt:lpstr>
      <vt:lpstr>Wingdings</vt:lpstr>
      <vt:lpstr>华文行楷</vt:lpstr>
      <vt:lpstr>宋体</vt:lpstr>
      <vt:lpstr>微软雅黑</vt:lpstr>
      <vt:lpstr>Arial</vt:lpstr>
      <vt:lpstr>Office 主题</vt:lpstr>
      <vt:lpstr>JS执行栈浅析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轨道交通无线通信非平稳信道建模</dc:title>
  <dc:creator>chen</dc:creator>
  <cp:lastModifiedBy>Microsoft Office 用户</cp:lastModifiedBy>
  <cp:revision>136</cp:revision>
  <dcterms:created xsi:type="dcterms:W3CDTF">2015-12-13T11:52:12Z</dcterms:created>
  <dcterms:modified xsi:type="dcterms:W3CDTF">2018-12-07T09:03:52Z</dcterms:modified>
</cp:coreProperties>
</file>